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6"/>
  </p:notesMasterIdLst>
  <p:sldIdLst>
    <p:sldId id="256" r:id="rId5"/>
  </p:sldIdLst>
  <p:sldSz cx="9720263" cy="17640300"/>
  <p:notesSz cx="9926638" cy="14355763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56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E6E6E6"/>
    <a:srgbClr val="70AD47"/>
    <a:srgbClr val="A86ED4"/>
    <a:srgbClr val="FF00FF"/>
    <a:srgbClr val="144856"/>
    <a:srgbClr val="175A68"/>
    <a:srgbClr val="FE5E00"/>
    <a:srgbClr val="F8B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6346" autoAdjust="0"/>
  </p:normalViewPr>
  <p:slideViewPr>
    <p:cSldViewPr snapToGrid="0">
      <p:cViewPr>
        <p:scale>
          <a:sx n="110" d="100"/>
          <a:sy n="110" d="100"/>
        </p:scale>
        <p:origin x="666" y="-336"/>
      </p:cViewPr>
      <p:guideLst>
        <p:guide orient="horz" pos="5556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vette Brittle" userId="b3cc69d9-3a93-4fdb-aaa5-46aa755e7fa0" providerId="ADAL" clId="{255C56FD-2B03-4003-B6B7-0B71B2C87A4E}"/>
    <pc:docChg chg="modSld">
      <pc:chgData name="Yvette Brittle" userId="b3cc69d9-3a93-4fdb-aaa5-46aa755e7fa0" providerId="ADAL" clId="{255C56FD-2B03-4003-B6B7-0B71B2C87A4E}" dt="2023-11-20T17:23:10.480" v="7" actId="1076"/>
      <pc:docMkLst>
        <pc:docMk/>
      </pc:docMkLst>
      <pc:sldChg chg="modSp mod">
        <pc:chgData name="Yvette Brittle" userId="b3cc69d9-3a93-4fdb-aaa5-46aa755e7fa0" providerId="ADAL" clId="{255C56FD-2B03-4003-B6B7-0B71B2C87A4E}" dt="2023-11-20T17:23:10.480" v="7" actId="1076"/>
        <pc:sldMkLst>
          <pc:docMk/>
          <pc:sldMk cId="1074321042" sldId="256"/>
        </pc:sldMkLst>
        <pc:spChg chg="mod">
          <ac:chgData name="Yvette Brittle" userId="b3cc69d9-3a93-4fdb-aaa5-46aa755e7fa0" providerId="ADAL" clId="{255C56FD-2B03-4003-B6B7-0B71B2C87A4E}" dt="2023-11-20T17:22:44.003" v="4" actId="20577"/>
          <ac:spMkLst>
            <pc:docMk/>
            <pc:sldMk cId="1074321042" sldId="256"/>
            <ac:spMk id="190" creationId="{D900E8D1-2CB3-9570-469B-32E333A14C09}"/>
          </ac:spMkLst>
        </pc:spChg>
        <pc:spChg chg="mod">
          <ac:chgData name="Yvette Brittle" userId="b3cc69d9-3a93-4fdb-aaa5-46aa755e7fa0" providerId="ADAL" clId="{255C56FD-2B03-4003-B6B7-0B71B2C87A4E}" dt="2023-11-20T17:22:06.848" v="3" actId="1076"/>
          <ac:spMkLst>
            <pc:docMk/>
            <pc:sldMk cId="1074321042" sldId="256"/>
            <ac:spMk id="280" creationId="{00000000-0000-0000-0000-000000000000}"/>
          </ac:spMkLst>
        </pc:spChg>
        <pc:spChg chg="mod">
          <ac:chgData name="Yvette Brittle" userId="b3cc69d9-3a93-4fdb-aaa5-46aa755e7fa0" providerId="ADAL" clId="{255C56FD-2B03-4003-B6B7-0B71B2C87A4E}" dt="2023-11-20T17:23:10.480" v="7" actId="1076"/>
          <ac:spMkLst>
            <pc:docMk/>
            <pc:sldMk cId="1074321042" sldId="256"/>
            <ac:spMk id="335" creationId="{E90B3515-1C04-3B48-87C3-F7D5DF41125F}"/>
          </ac:spMkLst>
        </pc:spChg>
        <pc:cxnChg chg="mod">
          <ac:chgData name="Yvette Brittle" userId="b3cc69d9-3a93-4fdb-aaa5-46aa755e7fa0" providerId="ADAL" clId="{255C56FD-2B03-4003-B6B7-0B71B2C87A4E}" dt="2023-11-20T17:23:04.687" v="6" actId="14100"/>
          <ac:cxnSpMkLst>
            <pc:docMk/>
            <pc:sldMk cId="1074321042" sldId="256"/>
            <ac:cxnSpMk id="146" creationId="{34454D5E-9B13-B9F4-9362-94A6B9E239A7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71859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1696" y="0"/>
            <a:ext cx="4302625" cy="71859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627EA94C-77A3-2040-8584-2856F8330D11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29025" y="1795463"/>
            <a:ext cx="266858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201" y="6908124"/>
            <a:ext cx="7942238" cy="5652309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637171"/>
            <a:ext cx="4302625" cy="718592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1696" y="13637171"/>
            <a:ext cx="4302625" cy="718592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29025" y="1795463"/>
            <a:ext cx="2668588" cy="4843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gif"/><Relationship Id="rId26" Type="http://schemas.openxmlformats.org/officeDocument/2006/relationships/image" Target="../media/image24.jpeg"/><Relationship Id="rId3" Type="http://schemas.openxmlformats.org/officeDocument/2006/relationships/image" Target="../media/image1.tiff"/><Relationship Id="rId21" Type="http://schemas.openxmlformats.org/officeDocument/2006/relationships/image" Target="../media/image19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5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png"/><Relationship Id="rId29" Type="http://schemas.openxmlformats.org/officeDocument/2006/relationships/image" Target="../media/image27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11" Type="http://schemas.openxmlformats.org/officeDocument/2006/relationships/image" Target="../media/image9.jpeg"/><Relationship Id="rId24" Type="http://schemas.openxmlformats.org/officeDocument/2006/relationships/image" Target="../media/image22.png"/><Relationship Id="rId5" Type="http://schemas.openxmlformats.org/officeDocument/2006/relationships/image" Target="../media/image3.tiff"/><Relationship Id="rId15" Type="http://schemas.openxmlformats.org/officeDocument/2006/relationships/image" Target="../media/image13.jpe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31" Type="http://schemas.openxmlformats.org/officeDocument/2006/relationships/image" Target="../media/image29.jpeg"/><Relationship Id="rId4" Type="http://schemas.openxmlformats.org/officeDocument/2006/relationships/image" Target="../media/image2.tiff"/><Relationship Id="rId9" Type="http://schemas.openxmlformats.org/officeDocument/2006/relationships/image" Target="../media/image7.jpe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jpeg"/><Relationship Id="rId30" Type="http://schemas.openxmlformats.org/officeDocument/2006/relationships/image" Target="../media/image2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>
            <a:off x="4060" y="-6035"/>
            <a:ext cx="9726896" cy="17640300"/>
          </a:xfrm>
          <a:prstGeom prst="rect">
            <a:avLst/>
          </a:prstGeom>
          <a:solidFill>
            <a:srgbClr val="144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12893" y="-26225"/>
            <a:ext cx="9694475" cy="17628230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778004" y="13641453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2145832" y="15522198"/>
            <a:ext cx="6383261" cy="595491"/>
          </a:xfrm>
          <a:prstGeom prst="rect">
            <a:avLst/>
          </a:prstGeom>
          <a:solidFill>
            <a:schemeClr val="accent6"/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304486" y="11357788"/>
            <a:ext cx="2863103" cy="2481744"/>
          </a:xfrm>
          <a:prstGeom prst="blockArc">
            <a:avLst>
              <a:gd name="adj1" fmla="val 10800000"/>
              <a:gd name="adj2" fmla="val 87186"/>
              <a:gd name="adj3" fmla="val 2687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2167733" y="13342362"/>
            <a:ext cx="5841999" cy="6218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993673" y="11176696"/>
            <a:ext cx="5841604" cy="65497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663072" y="9289926"/>
            <a:ext cx="2844580" cy="2229301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400348" y="7097440"/>
            <a:ext cx="2847721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1980825" y="8981637"/>
            <a:ext cx="5909338" cy="65277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114179" y="6821733"/>
            <a:ext cx="5827821" cy="617391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26752" y="4934015"/>
            <a:ext cx="2827112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6467005" y="2765776"/>
            <a:ext cx="2757292" cy="2156432"/>
          </a:xfrm>
          <a:prstGeom prst="blockArc">
            <a:avLst>
              <a:gd name="adj1" fmla="val 10800005"/>
              <a:gd name="adj2" fmla="val 1572"/>
              <a:gd name="adj3" fmla="val 27649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2114181" y="4612803"/>
            <a:ext cx="5827819" cy="604171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3221894" y="6610404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3404724" y="6795731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6462856" y="15458882"/>
            <a:ext cx="774093" cy="762202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4767597" y="2466315"/>
            <a:ext cx="3124068" cy="606404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AE9E14-E10F-B948-9B98-448B424F5230}"/>
              </a:ext>
            </a:extLst>
          </p:cNvPr>
          <p:cNvSpPr/>
          <p:nvPr/>
        </p:nvSpPr>
        <p:spPr>
          <a:xfrm>
            <a:off x="6359599" y="4247126"/>
            <a:ext cx="1257455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6534143" y="4416989"/>
            <a:ext cx="939927" cy="9496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3978955" y="2436681"/>
            <a:ext cx="938427" cy="735967"/>
          </a:xfrm>
          <a:prstGeom prst="triangle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riangle 47">
            <a:extLst>
              <a:ext uri="{FF2B5EF4-FFF2-40B4-BE49-F238E27FC236}">
                <a16:creationId xmlns:a16="http://schemas.microsoft.com/office/drawing/2014/main" id="{B201E9A5-DE62-6846-B785-23CB32968E1A}"/>
              </a:ext>
            </a:extLst>
          </p:cNvPr>
          <p:cNvSpPr/>
          <p:nvPr/>
        </p:nvSpPr>
        <p:spPr>
          <a:xfrm>
            <a:off x="5875553" y="1320963"/>
            <a:ext cx="731521" cy="642998"/>
          </a:xfrm>
          <a:prstGeom prst="triangle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CC80915-8218-2D48-9376-49B5BC160739}"/>
              </a:ext>
            </a:extLst>
          </p:cNvPr>
          <p:cNvSpPr/>
          <p:nvPr/>
        </p:nvSpPr>
        <p:spPr>
          <a:xfrm rot="16200000">
            <a:off x="5713233" y="2275983"/>
            <a:ext cx="1057175" cy="423411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6426183" y="15561094"/>
            <a:ext cx="86056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Formal </a:t>
            </a:r>
          </a:p>
          <a:p>
            <a:pPr algn="ctr"/>
            <a:r>
              <a:rPr lang="en-US" sz="1050" b="1" dirty="0"/>
              <a:t>Elements</a:t>
            </a:r>
          </a:p>
          <a:p>
            <a:pPr algn="ctr"/>
            <a:r>
              <a:rPr lang="en-US" sz="1050" b="1" dirty="0"/>
              <a:t>Term 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60EBA4B-8AEC-D046-B76B-ED0FD5A6C7DD}"/>
              </a:ext>
            </a:extLst>
          </p:cNvPr>
          <p:cNvSpPr txBox="1"/>
          <p:nvPr/>
        </p:nvSpPr>
        <p:spPr>
          <a:xfrm>
            <a:off x="3417212" y="6795438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3426243" y="6852033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872D16A-BBC9-2E43-BEA6-EDAFD0B01410}"/>
              </a:ext>
            </a:extLst>
          </p:cNvPr>
          <p:cNvSpPr txBox="1"/>
          <p:nvPr/>
        </p:nvSpPr>
        <p:spPr>
          <a:xfrm>
            <a:off x="6387203" y="4612659"/>
            <a:ext cx="122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Career Opportunities </a:t>
            </a: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80735897-8BBA-DB41-B061-A9B018CCEA5B}"/>
              </a:ext>
            </a:extLst>
          </p:cNvPr>
          <p:cNvSpPr/>
          <p:nvPr/>
        </p:nvSpPr>
        <p:spPr>
          <a:xfrm>
            <a:off x="5745585" y="8613329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B86E97AE-F6AD-3941-9977-D85456F283F2}"/>
              </a:ext>
            </a:extLst>
          </p:cNvPr>
          <p:cNvSpPr/>
          <p:nvPr/>
        </p:nvSpPr>
        <p:spPr>
          <a:xfrm>
            <a:off x="5936634" y="8787890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97388CA-480C-FF4C-8413-3D86DF3CDAEA}"/>
              </a:ext>
            </a:extLst>
          </p:cNvPr>
          <p:cNvSpPr txBox="1"/>
          <p:nvPr/>
        </p:nvSpPr>
        <p:spPr>
          <a:xfrm>
            <a:off x="5938707" y="8874556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418B80D-A453-EC4A-95CC-6785F89B09BA}"/>
              </a:ext>
            </a:extLst>
          </p:cNvPr>
          <p:cNvSpPr txBox="1"/>
          <p:nvPr/>
        </p:nvSpPr>
        <p:spPr>
          <a:xfrm>
            <a:off x="5943041" y="8890119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10</a:t>
            </a:r>
          </a:p>
        </p:txBody>
      </p:sp>
      <p:sp>
        <p:nvSpPr>
          <p:cNvPr id="71" name="Triangle 70">
            <a:extLst>
              <a:ext uri="{FF2B5EF4-FFF2-40B4-BE49-F238E27FC236}">
                <a16:creationId xmlns:a16="http://schemas.microsoft.com/office/drawing/2014/main" id="{06B7D164-1858-4541-8C3A-54F75AAFB537}"/>
              </a:ext>
            </a:extLst>
          </p:cNvPr>
          <p:cNvSpPr/>
          <p:nvPr/>
        </p:nvSpPr>
        <p:spPr>
          <a:xfrm>
            <a:off x="4960762" y="1325539"/>
            <a:ext cx="731521" cy="642998"/>
          </a:xfrm>
          <a:prstGeom prst="triangle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9D66A49-1463-9D47-A58E-F5C50C17B380}"/>
              </a:ext>
            </a:extLst>
          </p:cNvPr>
          <p:cNvSpPr/>
          <p:nvPr/>
        </p:nvSpPr>
        <p:spPr>
          <a:xfrm rot="16200000">
            <a:off x="4899811" y="2131402"/>
            <a:ext cx="883544" cy="419328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 flipH="1">
            <a:off x="6426183" y="15343247"/>
            <a:ext cx="150415" cy="25692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TextBox 236">
            <a:extLst>
              <a:ext uri="{FF2B5EF4-FFF2-40B4-BE49-F238E27FC236}">
                <a16:creationId xmlns:a16="http://schemas.microsoft.com/office/drawing/2014/main" id="{253B767C-83F5-5E40-90FB-15D2702E5629}"/>
              </a:ext>
            </a:extLst>
          </p:cNvPr>
          <p:cNvSpPr txBox="1"/>
          <p:nvPr/>
        </p:nvSpPr>
        <p:spPr>
          <a:xfrm>
            <a:off x="4989893" y="8367030"/>
            <a:ext cx="848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Make</a:t>
            </a:r>
            <a:r>
              <a:rPr lang="en-US" sz="800" dirty="0"/>
              <a:t> your informed GCSE option choices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6AED503A-2E3B-0D46-9B4D-7D50557BF25C}"/>
              </a:ext>
            </a:extLst>
          </p:cNvPr>
          <p:cNvSpPr txBox="1"/>
          <p:nvPr/>
        </p:nvSpPr>
        <p:spPr>
          <a:xfrm>
            <a:off x="6071927" y="9920297"/>
            <a:ext cx="659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u="sng" dirty="0">
                <a:solidFill>
                  <a:srgbClr val="008000"/>
                </a:solidFill>
              </a:rPr>
              <a:t>Start your GCSE </a:t>
            </a:r>
          </a:p>
          <a:p>
            <a:r>
              <a:rPr lang="en-US" sz="800" u="sng" dirty="0">
                <a:solidFill>
                  <a:srgbClr val="008000"/>
                </a:solidFill>
              </a:rPr>
              <a:t>Course </a:t>
            </a:r>
          </a:p>
        </p:txBody>
      </p: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4014782C-4C57-2749-B186-F07B6C952DA1}"/>
              </a:ext>
            </a:extLst>
          </p:cNvPr>
          <p:cNvCxnSpPr>
            <a:cxnSpLocks/>
          </p:cNvCxnSpPr>
          <p:nvPr/>
        </p:nvCxnSpPr>
        <p:spPr>
          <a:xfrm>
            <a:off x="5073047" y="8828695"/>
            <a:ext cx="0" cy="33927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33F47C95-C1D6-CD47-B11E-D7339BE77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563" y="8035595"/>
            <a:ext cx="964477" cy="890872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FEAD00B0-E14E-554B-97F6-93B67317C7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4823" y="2416582"/>
            <a:ext cx="754079" cy="754079"/>
          </a:xfrm>
          <a:prstGeom prst="rect">
            <a:avLst/>
          </a:prstGeom>
        </p:spPr>
      </p:pic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43854050-DFA9-7C43-ADFF-C58DD8789F26}"/>
              </a:ext>
            </a:extLst>
          </p:cNvPr>
          <p:cNvCxnSpPr>
            <a:cxnSpLocks/>
          </p:cNvCxnSpPr>
          <p:nvPr/>
        </p:nvCxnSpPr>
        <p:spPr>
          <a:xfrm flipH="1">
            <a:off x="1731723" y="6404882"/>
            <a:ext cx="298543" cy="27511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A036CF56-FD65-AC46-8535-F4DEAA002A2E}"/>
              </a:ext>
            </a:extLst>
          </p:cNvPr>
          <p:cNvCxnSpPr>
            <a:cxnSpLocks/>
          </p:cNvCxnSpPr>
          <p:nvPr/>
        </p:nvCxnSpPr>
        <p:spPr>
          <a:xfrm flipV="1">
            <a:off x="5219850" y="7200292"/>
            <a:ext cx="13149" cy="38138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961FDAD1-5049-0440-B861-F50CEA6B536C}"/>
              </a:ext>
            </a:extLst>
          </p:cNvPr>
          <p:cNvCxnSpPr>
            <a:cxnSpLocks/>
          </p:cNvCxnSpPr>
          <p:nvPr/>
        </p:nvCxnSpPr>
        <p:spPr>
          <a:xfrm flipV="1">
            <a:off x="5197632" y="5166140"/>
            <a:ext cx="9550" cy="31583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Box 267">
            <a:extLst>
              <a:ext uri="{FF2B5EF4-FFF2-40B4-BE49-F238E27FC236}">
                <a16:creationId xmlns:a16="http://schemas.microsoft.com/office/drawing/2014/main" id="{E90B3515-1C04-3B48-87C3-F7D5DF41125F}"/>
              </a:ext>
            </a:extLst>
          </p:cNvPr>
          <p:cNvSpPr txBox="1"/>
          <p:nvPr/>
        </p:nvSpPr>
        <p:spPr>
          <a:xfrm>
            <a:off x="384477" y="4645189"/>
            <a:ext cx="973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Targeted  critical </a:t>
            </a:r>
            <a:r>
              <a:rPr lang="en-US" sz="800" b="1" dirty="0">
                <a:solidFill>
                  <a:srgbClr val="FF0000"/>
                </a:solidFill>
              </a:rPr>
              <a:t>development </a:t>
            </a:r>
            <a:r>
              <a:rPr lang="en-US" sz="800" dirty="0"/>
              <a:t>workshops, trips and visiting speakers</a:t>
            </a: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25F2C9D8-994A-E343-925A-7BD005C190D7}"/>
              </a:ext>
            </a:extLst>
          </p:cNvPr>
          <p:cNvSpPr txBox="1"/>
          <p:nvPr/>
        </p:nvSpPr>
        <p:spPr>
          <a:xfrm>
            <a:off x="3714531" y="3297494"/>
            <a:ext cx="1212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Take a gap year, travel the world and embrace new cultures</a:t>
            </a:r>
          </a:p>
        </p:txBody>
      </p:sp>
      <p:pic>
        <p:nvPicPr>
          <p:cNvPr id="295" name="Picture 294">
            <a:extLst>
              <a:ext uri="{FF2B5EF4-FFF2-40B4-BE49-F238E27FC236}">
                <a16:creationId xmlns:a16="http://schemas.microsoft.com/office/drawing/2014/main" id="{81817862-3361-E442-842C-D26F4D24D4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2633"/>
          <a:stretch/>
        </p:blipFill>
        <p:spPr>
          <a:xfrm>
            <a:off x="4954267" y="856781"/>
            <a:ext cx="691333" cy="534862"/>
          </a:xfrm>
          <a:prstGeom prst="rect">
            <a:avLst/>
          </a:prstGeom>
        </p:spPr>
      </p:pic>
      <p:sp>
        <p:nvSpPr>
          <p:cNvPr id="296" name="TextBox 295">
            <a:extLst>
              <a:ext uri="{FF2B5EF4-FFF2-40B4-BE49-F238E27FC236}">
                <a16:creationId xmlns:a16="http://schemas.microsoft.com/office/drawing/2014/main" id="{B5C67A4A-355E-7B41-99ED-5700F05F2355}"/>
              </a:ext>
            </a:extLst>
          </p:cNvPr>
          <p:cNvSpPr txBox="1"/>
          <p:nvPr/>
        </p:nvSpPr>
        <p:spPr>
          <a:xfrm>
            <a:off x="4613217" y="213732"/>
            <a:ext cx="1385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Go to university to enhance your studies and get a degree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05F274D9-7660-E24C-9533-8CA4DCEA24FF}"/>
              </a:ext>
            </a:extLst>
          </p:cNvPr>
          <p:cNvSpPr txBox="1"/>
          <p:nvPr/>
        </p:nvSpPr>
        <p:spPr>
          <a:xfrm>
            <a:off x="5806068" y="190599"/>
            <a:ext cx="954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Start a degree level apprenticeship</a:t>
            </a:r>
          </a:p>
        </p:txBody>
      </p:sp>
      <p:pic>
        <p:nvPicPr>
          <p:cNvPr id="304" name="Picture 303">
            <a:extLst>
              <a:ext uri="{FF2B5EF4-FFF2-40B4-BE49-F238E27FC236}">
                <a16:creationId xmlns:a16="http://schemas.microsoft.com/office/drawing/2014/main" id="{C92146CF-3D74-3240-9125-3B7830C89C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8225" y="1599600"/>
            <a:ext cx="362600" cy="464128"/>
          </a:xfrm>
          <a:prstGeom prst="rect">
            <a:avLst/>
          </a:prstGeom>
        </p:spPr>
      </p:pic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C2EEDE34-0D0D-7B4A-B8AE-C38398F89771}"/>
              </a:ext>
            </a:extLst>
          </p:cNvPr>
          <p:cNvCxnSpPr>
            <a:cxnSpLocks/>
          </p:cNvCxnSpPr>
          <p:nvPr/>
        </p:nvCxnSpPr>
        <p:spPr>
          <a:xfrm flipV="1">
            <a:off x="8029865" y="4972389"/>
            <a:ext cx="0" cy="39141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7A68EA23-1F88-544B-8CD8-665CA087695B}"/>
              </a:ext>
            </a:extLst>
          </p:cNvPr>
          <p:cNvCxnSpPr>
            <a:cxnSpLocks/>
          </p:cNvCxnSpPr>
          <p:nvPr/>
        </p:nvCxnSpPr>
        <p:spPr>
          <a:xfrm flipH="1" flipV="1">
            <a:off x="8374208" y="4810759"/>
            <a:ext cx="217646" cy="35306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270CBD92-8C5C-F94E-919F-BDCDABFA5E11}"/>
              </a:ext>
            </a:extLst>
          </p:cNvPr>
          <p:cNvCxnSpPr>
            <a:cxnSpLocks/>
          </p:cNvCxnSpPr>
          <p:nvPr/>
        </p:nvCxnSpPr>
        <p:spPr>
          <a:xfrm>
            <a:off x="7749001" y="4343886"/>
            <a:ext cx="132078" cy="41758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>
            <a:extLst>
              <a:ext uri="{FF2B5EF4-FFF2-40B4-BE49-F238E27FC236}">
                <a16:creationId xmlns:a16="http://schemas.microsoft.com/office/drawing/2014/main" id="{C2BA5C0D-B657-D943-A288-269051D04995}"/>
              </a:ext>
            </a:extLst>
          </p:cNvPr>
          <p:cNvCxnSpPr>
            <a:cxnSpLocks/>
          </p:cNvCxnSpPr>
          <p:nvPr/>
        </p:nvCxnSpPr>
        <p:spPr>
          <a:xfrm flipH="1" flipV="1">
            <a:off x="8604896" y="4491210"/>
            <a:ext cx="293973" cy="2007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>
            <a:extLst>
              <a:ext uri="{FF2B5EF4-FFF2-40B4-BE49-F238E27FC236}">
                <a16:creationId xmlns:a16="http://schemas.microsoft.com/office/drawing/2014/main" id="{F12BAC8F-F07D-944D-B956-7DB56B662BF3}"/>
              </a:ext>
            </a:extLst>
          </p:cNvPr>
          <p:cNvCxnSpPr>
            <a:cxnSpLocks/>
          </p:cNvCxnSpPr>
          <p:nvPr/>
        </p:nvCxnSpPr>
        <p:spPr>
          <a:xfrm>
            <a:off x="8172283" y="4117579"/>
            <a:ext cx="247903" cy="15806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>
            <a:extLst>
              <a:ext uri="{FF2B5EF4-FFF2-40B4-BE49-F238E27FC236}">
                <a16:creationId xmlns:a16="http://schemas.microsoft.com/office/drawing/2014/main" id="{732B43A6-134A-3145-B640-AB887E9F1045}"/>
              </a:ext>
            </a:extLst>
          </p:cNvPr>
          <p:cNvCxnSpPr>
            <a:cxnSpLocks/>
          </p:cNvCxnSpPr>
          <p:nvPr/>
        </p:nvCxnSpPr>
        <p:spPr>
          <a:xfrm flipV="1">
            <a:off x="8086689" y="3637529"/>
            <a:ext cx="408324" cy="10992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>
            <a:extLst>
              <a:ext uri="{FF2B5EF4-FFF2-40B4-BE49-F238E27FC236}">
                <a16:creationId xmlns:a16="http://schemas.microsoft.com/office/drawing/2014/main" id="{65FCA499-607B-1148-8444-5FEC248B0198}"/>
              </a:ext>
            </a:extLst>
          </p:cNvPr>
          <p:cNvCxnSpPr>
            <a:cxnSpLocks/>
          </p:cNvCxnSpPr>
          <p:nvPr/>
        </p:nvCxnSpPr>
        <p:spPr>
          <a:xfrm flipH="1" flipV="1">
            <a:off x="8730271" y="4026354"/>
            <a:ext cx="360529" cy="2235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Connector 364">
            <a:extLst>
              <a:ext uri="{FF2B5EF4-FFF2-40B4-BE49-F238E27FC236}">
                <a16:creationId xmlns:a16="http://schemas.microsoft.com/office/drawing/2014/main" id="{895B5FA7-9B7D-C740-BDC1-BABF9852E3CD}"/>
              </a:ext>
            </a:extLst>
          </p:cNvPr>
          <p:cNvCxnSpPr>
            <a:cxnSpLocks/>
          </p:cNvCxnSpPr>
          <p:nvPr/>
        </p:nvCxnSpPr>
        <p:spPr>
          <a:xfrm flipH="1" flipV="1">
            <a:off x="8760112" y="3615871"/>
            <a:ext cx="427411" cy="4331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73">
            <a:extLst>
              <a:ext uri="{FF2B5EF4-FFF2-40B4-BE49-F238E27FC236}">
                <a16:creationId xmlns:a16="http://schemas.microsoft.com/office/drawing/2014/main" id="{A7C6716C-32A9-3E41-9445-F62338DFDF8F}"/>
              </a:ext>
            </a:extLst>
          </p:cNvPr>
          <p:cNvCxnSpPr>
            <a:cxnSpLocks/>
          </p:cNvCxnSpPr>
          <p:nvPr/>
        </p:nvCxnSpPr>
        <p:spPr>
          <a:xfrm flipH="1">
            <a:off x="8355183" y="2504471"/>
            <a:ext cx="404929" cy="30172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Connector 375">
            <a:extLst>
              <a:ext uri="{FF2B5EF4-FFF2-40B4-BE49-F238E27FC236}">
                <a16:creationId xmlns:a16="http://schemas.microsoft.com/office/drawing/2014/main" id="{192FEB05-E34C-E146-9EA6-587B7AEFD772}"/>
              </a:ext>
            </a:extLst>
          </p:cNvPr>
          <p:cNvCxnSpPr>
            <a:cxnSpLocks/>
          </p:cNvCxnSpPr>
          <p:nvPr/>
        </p:nvCxnSpPr>
        <p:spPr>
          <a:xfrm flipV="1">
            <a:off x="6960472" y="2972242"/>
            <a:ext cx="0" cy="30163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id="{22821085-9B01-1643-85C1-C64AF10D1D68}"/>
              </a:ext>
            </a:extLst>
          </p:cNvPr>
          <p:cNvCxnSpPr>
            <a:cxnSpLocks/>
          </p:cNvCxnSpPr>
          <p:nvPr/>
        </p:nvCxnSpPr>
        <p:spPr>
          <a:xfrm flipH="1">
            <a:off x="8122120" y="2364200"/>
            <a:ext cx="167849" cy="27100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>
            <a:extLst>
              <a:ext uri="{FF2B5EF4-FFF2-40B4-BE49-F238E27FC236}">
                <a16:creationId xmlns:a16="http://schemas.microsoft.com/office/drawing/2014/main" id="{24E180E0-EF2A-9645-9783-CACAE2FBF8CE}"/>
              </a:ext>
            </a:extLst>
          </p:cNvPr>
          <p:cNvCxnSpPr>
            <a:cxnSpLocks/>
          </p:cNvCxnSpPr>
          <p:nvPr/>
        </p:nvCxnSpPr>
        <p:spPr>
          <a:xfrm>
            <a:off x="7832918" y="1989330"/>
            <a:ext cx="12718" cy="61988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F70F3003-89B2-7F44-9499-10B368800312}"/>
              </a:ext>
            </a:extLst>
          </p:cNvPr>
          <p:cNvCxnSpPr>
            <a:cxnSpLocks/>
          </p:cNvCxnSpPr>
          <p:nvPr/>
        </p:nvCxnSpPr>
        <p:spPr>
          <a:xfrm>
            <a:off x="6810625" y="2228433"/>
            <a:ext cx="0" cy="35421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" name="TextBox 332">
            <a:extLst>
              <a:ext uri="{FF2B5EF4-FFF2-40B4-BE49-F238E27FC236}">
                <a16:creationId xmlns:a16="http://schemas.microsoft.com/office/drawing/2014/main" id="{0F6EB84D-4B8D-1D40-9497-3F217C3A08AC}"/>
              </a:ext>
            </a:extLst>
          </p:cNvPr>
          <p:cNvSpPr txBox="1"/>
          <p:nvPr/>
        </p:nvSpPr>
        <p:spPr>
          <a:xfrm>
            <a:off x="3517655" y="1859474"/>
            <a:ext cx="1203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Continue your lifelong love of learning and personal development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6383" y="1243966"/>
            <a:ext cx="28308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 </a:t>
            </a:r>
            <a:r>
              <a:rPr lang="en-US" sz="8800" dirty="0">
                <a:latin typeface="Arial"/>
                <a:cs typeface="Arial"/>
              </a:rPr>
              <a:t>ART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7780380" y="1990092"/>
            <a:ext cx="1037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Graphic </a:t>
            </a:r>
          </a:p>
          <a:p>
            <a:pPr algn="ctr"/>
            <a:r>
              <a:rPr lang="en-US" sz="800" dirty="0"/>
              <a:t>Designer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5469426" y="2017159"/>
            <a:ext cx="61292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BA Visual Arts</a:t>
            </a:r>
            <a:r>
              <a:rPr lang="en-US" sz="900" dirty="0"/>
              <a:t> 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7475748" y="1672591"/>
            <a:ext cx="823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Fashion Designer 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5475977" y="1444270"/>
            <a:ext cx="615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BA Fine Art 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6405472" y="1998483"/>
            <a:ext cx="8231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Art Buyer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6548546" y="3240630"/>
            <a:ext cx="8231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Games Design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8844532" y="2641340"/>
            <a:ext cx="8231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Arts Journalist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7067008" y="1980421"/>
            <a:ext cx="8231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Illustrator</a:t>
            </a:r>
            <a:endParaRPr lang="en-US" sz="900" dirty="0"/>
          </a:p>
        </p:txBody>
      </p:sp>
      <p:sp>
        <p:nvSpPr>
          <p:cNvPr id="211" name="TextBox 210"/>
          <p:cNvSpPr txBox="1"/>
          <p:nvPr/>
        </p:nvSpPr>
        <p:spPr>
          <a:xfrm>
            <a:off x="6957225" y="3422837"/>
            <a:ext cx="8231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Interior Design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6557843" y="1710345"/>
            <a:ext cx="11911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Gallery Curator</a:t>
            </a:r>
          </a:p>
        </p:txBody>
      </p: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B16335DF-B3E6-9C43-8DA5-AD74166C867F}"/>
              </a:ext>
            </a:extLst>
          </p:cNvPr>
          <p:cNvCxnSpPr>
            <a:cxnSpLocks/>
          </p:cNvCxnSpPr>
          <p:nvPr/>
        </p:nvCxnSpPr>
        <p:spPr>
          <a:xfrm flipH="1">
            <a:off x="8449279" y="2792062"/>
            <a:ext cx="404220" cy="21929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A7C6716C-32A9-3E41-9445-F62338DFDF8F}"/>
              </a:ext>
            </a:extLst>
          </p:cNvPr>
          <p:cNvCxnSpPr>
            <a:cxnSpLocks/>
          </p:cNvCxnSpPr>
          <p:nvPr/>
        </p:nvCxnSpPr>
        <p:spPr>
          <a:xfrm flipH="1">
            <a:off x="8651389" y="3061571"/>
            <a:ext cx="360497" cy="13833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A7C6716C-32A9-3E41-9445-F62338DFDF8F}"/>
              </a:ext>
            </a:extLst>
          </p:cNvPr>
          <p:cNvCxnSpPr>
            <a:cxnSpLocks/>
          </p:cNvCxnSpPr>
          <p:nvPr/>
        </p:nvCxnSpPr>
        <p:spPr>
          <a:xfrm>
            <a:off x="7482542" y="2220594"/>
            <a:ext cx="1647" cy="34989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TextBox 262"/>
          <p:cNvSpPr txBox="1"/>
          <p:nvPr/>
        </p:nvSpPr>
        <p:spPr>
          <a:xfrm>
            <a:off x="7386993" y="5326098"/>
            <a:ext cx="11652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Printmaking</a:t>
            </a:r>
          </a:p>
        </p:txBody>
      </p:sp>
      <p:sp>
        <p:nvSpPr>
          <p:cNvPr id="264" name="TextBox 263"/>
          <p:cNvSpPr txBox="1"/>
          <p:nvPr/>
        </p:nvSpPr>
        <p:spPr>
          <a:xfrm>
            <a:off x="9002228" y="3171933"/>
            <a:ext cx="709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Textile Designer</a:t>
            </a:r>
          </a:p>
        </p:txBody>
      </p:sp>
      <p:sp>
        <p:nvSpPr>
          <p:cNvPr id="265" name="TextBox 264"/>
          <p:cNvSpPr txBox="1"/>
          <p:nvPr/>
        </p:nvSpPr>
        <p:spPr>
          <a:xfrm>
            <a:off x="8763023" y="4595315"/>
            <a:ext cx="973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 Photography</a:t>
            </a:r>
          </a:p>
        </p:txBody>
      </p:sp>
      <p:sp>
        <p:nvSpPr>
          <p:cNvPr id="266" name="TextBox 265"/>
          <p:cNvSpPr txBox="1"/>
          <p:nvPr/>
        </p:nvSpPr>
        <p:spPr>
          <a:xfrm>
            <a:off x="7411826" y="3924755"/>
            <a:ext cx="10273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Ceramics</a:t>
            </a:r>
          </a:p>
        </p:txBody>
      </p:sp>
      <p:sp>
        <p:nvSpPr>
          <p:cNvPr id="270" name="TextBox 269"/>
          <p:cNvSpPr txBox="1"/>
          <p:nvPr/>
        </p:nvSpPr>
        <p:spPr>
          <a:xfrm>
            <a:off x="8859374" y="3923695"/>
            <a:ext cx="10273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Visual Arts</a:t>
            </a:r>
          </a:p>
        </p:txBody>
      </p:sp>
      <p:sp>
        <p:nvSpPr>
          <p:cNvPr id="277" name="TextBox 276"/>
          <p:cNvSpPr txBox="1"/>
          <p:nvPr/>
        </p:nvSpPr>
        <p:spPr>
          <a:xfrm>
            <a:off x="7157754" y="4136116"/>
            <a:ext cx="10273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Model Making</a:t>
            </a:r>
          </a:p>
        </p:txBody>
      </p:sp>
      <p:sp>
        <p:nvSpPr>
          <p:cNvPr id="279" name="TextBox 278"/>
          <p:cNvSpPr txBox="1"/>
          <p:nvPr/>
        </p:nvSpPr>
        <p:spPr>
          <a:xfrm>
            <a:off x="7238453" y="3659750"/>
            <a:ext cx="973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Fashion Design</a:t>
            </a:r>
          </a:p>
        </p:txBody>
      </p:sp>
      <p:sp>
        <p:nvSpPr>
          <p:cNvPr id="280" name="TextBox 279"/>
          <p:cNvSpPr txBox="1"/>
          <p:nvPr/>
        </p:nvSpPr>
        <p:spPr>
          <a:xfrm>
            <a:off x="8201116" y="5144570"/>
            <a:ext cx="6483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/>
              <a:t>Jewellery</a:t>
            </a:r>
            <a:r>
              <a:rPr lang="en-US" sz="800" dirty="0"/>
              <a:t> Design</a:t>
            </a:r>
          </a:p>
        </p:txBody>
      </p:sp>
      <p:sp>
        <p:nvSpPr>
          <p:cNvPr id="282" name="TextBox 281"/>
          <p:cNvSpPr txBox="1"/>
          <p:nvPr/>
        </p:nvSpPr>
        <p:spPr>
          <a:xfrm>
            <a:off x="8940054" y="4181823"/>
            <a:ext cx="824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Theatre and Film Design</a:t>
            </a:r>
          </a:p>
        </p:txBody>
      </p:sp>
      <p:sp>
        <p:nvSpPr>
          <p:cNvPr id="284" name="TextBox 283"/>
          <p:cNvSpPr txBox="1"/>
          <p:nvPr/>
        </p:nvSpPr>
        <p:spPr>
          <a:xfrm>
            <a:off x="8991120" y="3545947"/>
            <a:ext cx="728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Arts Marketing</a:t>
            </a:r>
          </a:p>
        </p:txBody>
      </p:sp>
      <p:pic>
        <p:nvPicPr>
          <p:cNvPr id="290" name="Content Placeholder 15"/>
          <p:cNvPicPr>
            <a:picLocks noChangeAspect="1"/>
          </p:cNvPicPr>
          <p:nvPr/>
        </p:nvPicPr>
        <p:blipFill rotWithShape="1">
          <a:blip r:embed="rId7"/>
          <a:srcRect l="16521" t="13660" r="16521" b="19491"/>
          <a:stretch/>
        </p:blipFill>
        <p:spPr>
          <a:xfrm>
            <a:off x="5466338" y="3865884"/>
            <a:ext cx="669302" cy="634974"/>
          </a:xfrm>
          <a:prstGeom prst="rect">
            <a:avLst/>
          </a:prstGeom>
        </p:spPr>
      </p:pic>
      <p:sp>
        <p:nvSpPr>
          <p:cNvPr id="255" name="TextBox 254">
            <a:extLst>
              <a:ext uri="{FF2B5EF4-FFF2-40B4-BE49-F238E27FC236}">
                <a16:creationId xmlns:a16="http://schemas.microsoft.com/office/drawing/2014/main" id="{6D4FA6DB-C982-4C4F-A01E-19462A294F54}"/>
              </a:ext>
            </a:extLst>
          </p:cNvPr>
          <p:cNvSpPr txBox="1"/>
          <p:nvPr/>
        </p:nvSpPr>
        <p:spPr>
          <a:xfrm>
            <a:off x="4604314" y="5459669"/>
            <a:ext cx="11684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008000"/>
                </a:solidFill>
              </a:rPr>
              <a:t>Completion of exam</a:t>
            </a: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6D4FA6DB-C982-4C4F-A01E-19462A294F54}"/>
              </a:ext>
            </a:extLst>
          </p:cNvPr>
          <p:cNvSpPr txBox="1"/>
          <p:nvPr/>
        </p:nvSpPr>
        <p:spPr>
          <a:xfrm>
            <a:off x="7615210" y="9796347"/>
            <a:ext cx="1088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Introduction to learning aims and task breakdown provided.</a:t>
            </a: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6D4FA6DB-C982-4C4F-A01E-19462A294F54}"/>
              </a:ext>
            </a:extLst>
          </p:cNvPr>
          <p:cNvSpPr txBox="1"/>
          <p:nvPr/>
        </p:nvSpPr>
        <p:spPr>
          <a:xfrm>
            <a:off x="7054044" y="7880246"/>
            <a:ext cx="1304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800" b="1" dirty="0"/>
              <a:t>AO2: </a:t>
            </a:r>
            <a:r>
              <a:rPr lang="en-GB" sz="800" b="1" dirty="0">
                <a:solidFill>
                  <a:srgbClr val="FF6600"/>
                </a:solidFill>
                <a:latin typeface="Calibri"/>
                <a:ea typeface="Tahoma" panose="020B0604030504040204" pitchFamily="34" charset="0"/>
                <a:cs typeface="Calibri"/>
              </a:rPr>
              <a:t>Refine</a:t>
            </a:r>
            <a:r>
              <a:rPr lang="en-GB" sz="800" dirty="0">
                <a:solidFill>
                  <a:srgbClr val="000000"/>
                </a:solidFill>
                <a:latin typeface="Calibri"/>
                <a:ea typeface="Tahoma" panose="020B0604030504040204" pitchFamily="34" charset="0"/>
                <a:cs typeface="Calibri"/>
              </a:rPr>
              <a:t> work by </a:t>
            </a:r>
            <a:r>
              <a:rPr lang="en-GB" sz="800" b="1" dirty="0">
                <a:solidFill>
                  <a:srgbClr val="000000"/>
                </a:solidFill>
                <a:latin typeface="Calibri"/>
                <a:ea typeface="Tahoma" panose="020B0604030504040204" pitchFamily="34" charset="0"/>
                <a:cs typeface="Calibri"/>
              </a:rPr>
              <a:t>exploring</a:t>
            </a:r>
            <a:r>
              <a:rPr lang="en-GB" sz="800" dirty="0">
                <a:solidFill>
                  <a:srgbClr val="000000"/>
                </a:solidFill>
                <a:latin typeface="Calibri"/>
                <a:ea typeface="Tahoma" panose="020B0604030504040204" pitchFamily="34" charset="0"/>
                <a:cs typeface="Calibri"/>
              </a:rPr>
              <a:t> ideas, selecting and </a:t>
            </a:r>
            <a:r>
              <a:rPr lang="en-GB" sz="800" b="1" dirty="0">
                <a:solidFill>
                  <a:srgbClr val="000000"/>
                </a:solidFill>
                <a:latin typeface="Calibri"/>
                <a:ea typeface="Tahoma" panose="020B0604030504040204" pitchFamily="34" charset="0"/>
                <a:cs typeface="Calibri"/>
              </a:rPr>
              <a:t>experimenting with different techniques and materials. </a:t>
            </a:r>
            <a:endParaRPr lang="en-US" sz="800" dirty="0">
              <a:latin typeface="Calibri"/>
              <a:cs typeface="Calibri"/>
            </a:endParaRP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6D4FA6DB-C982-4C4F-A01E-19462A294F54}"/>
              </a:ext>
            </a:extLst>
          </p:cNvPr>
          <p:cNvSpPr txBox="1"/>
          <p:nvPr/>
        </p:nvSpPr>
        <p:spPr>
          <a:xfrm>
            <a:off x="8871047" y="8959679"/>
            <a:ext cx="7335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AO1: </a:t>
            </a:r>
            <a:r>
              <a:rPr lang="en-US" sz="800" b="1" dirty="0">
                <a:solidFill>
                  <a:srgbClr val="FF0000"/>
                </a:solidFill>
              </a:rPr>
              <a:t>Make</a:t>
            </a:r>
            <a:r>
              <a:rPr lang="en-US" sz="800" b="1" dirty="0">
                <a:solidFill>
                  <a:srgbClr val="008000"/>
                </a:solidFill>
              </a:rPr>
              <a:t> </a:t>
            </a:r>
            <a:r>
              <a:rPr lang="en-US" sz="800" b="1" dirty="0">
                <a:solidFill>
                  <a:srgbClr val="FF6600"/>
                </a:solidFill>
              </a:rPr>
              <a:t>connections</a:t>
            </a:r>
            <a:r>
              <a:rPr lang="en-US" sz="800" b="1" dirty="0">
                <a:solidFill>
                  <a:srgbClr val="008000"/>
                </a:solidFill>
              </a:rPr>
              <a:t> </a:t>
            </a:r>
            <a:r>
              <a:rPr lang="en-US" sz="800" dirty="0"/>
              <a:t>with the work of artists, crafts people and designers</a:t>
            </a: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6D4FA6DB-C982-4C4F-A01E-19462A294F54}"/>
              </a:ext>
            </a:extLst>
          </p:cNvPr>
          <p:cNvSpPr txBox="1"/>
          <p:nvPr/>
        </p:nvSpPr>
        <p:spPr>
          <a:xfrm>
            <a:off x="8916097" y="7101114"/>
            <a:ext cx="897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AO4: </a:t>
            </a:r>
            <a:r>
              <a:rPr lang="en-US" sz="800" b="1" dirty="0">
                <a:solidFill>
                  <a:srgbClr val="FF0000"/>
                </a:solidFill>
              </a:rPr>
              <a:t>Present</a:t>
            </a:r>
            <a:r>
              <a:rPr lang="en-US" sz="800" dirty="0"/>
              <a:t> a personal and </a:t>
            </a:r>
            <a:r>
              <a:rPr lang="en-US" sz="800" b="1" dirty="0">
                <a:solidFill>
                  <a:srgbClr val="FF0000"/>
                </a:solidFill>
              </a:rPr>
              <a:t>meaningful response </a:t>
            </a:r>
          </a:p>
        </p:txBody>
      </p: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FDEE5941-DCAC-F946-9E0D-D0D96D387CC8}"/>
              </a:ext>
            </a:extLst>
          </p:cNvPr>
          <p:cNvCxnSpPr>
            <a:cxnSpLocks/>
          </p:cNvCxnSpPr>
          <p:nvPr/>
        </p:nvCxnSpPr>
        <p:spPr>
          <a:xfrm flipH="1">
            <a:off x="8449279" y="7250836"/>
            <a:ext cx="464218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TextBox 322">
            <a:extLst>
              <a:ext uri="{FF2B5EF4-FFF2-40B4-BE49-F238E27FC236}">
                <a16:creationId xmlns:a16="http://schemas.microsoft.com/office/drawing/2014/main" id="{6AED503A-2E3B-0D46-9B4D-7D50557BF25C}"/>
              </a:ext>
            </a:extLst>
          </p:cNvPr>
          <p:cNvSpPr txBox="1"/>
          <p:nvPr/>
        </p:nvSpPr>
        <p:spPr>
          <a:xfrm>
            <a:off x="6399272" y="6098739"/>
            <a:ext cx="1105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AO1</a:t>
            </a:r>
            <a:r>
              <a:rPr lang="en-US" sz="800" dirty="0"/>
              <a:t>: Explore a prescribed area of study in a personal manner</a:t>
            </a: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6D4FA6DB-C982-4C4F-A01E-19462A294F54}"/>
              </a:ext>
            </a:extLst>
          </p:cNvPr>
          <p:cNvSpPr txBox="1"/>
          <p:nvPr/>
        </p:nvSpPr>
        <p:spPr>
          <a:xfrm>
            <a:off x="302126" y="6789977"/>
            <a:ext cx="961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A02: </a:t>
            </a:r>
            <a:r>
              <a:rPr lang="en-US" sz="800" dirty="0"/>
              <a:t>extend their </a:t>
            </a:r>
            <a:r>
              <a:rPr lang="en-US" sz="800" b="1" dirty="0">
                <a:solidFill>
                  <a:srgbClr val="0000FF"/>
                </a:solidFill>
              </a:rPr>
              <a:t>understanding</a:t>
            </a:r>
            <a:r>
              <a:rPr lang="en-US" sz="800" dirty="0"/>
              <a:t> and skills with application of suitable materials, process and techniques</a:t>
            </a: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6D4FA6DB-C982-4C4F-A01E-19462A294F54}"/>
              </a:ext>
            </a:extLst>
          </p:cNvPr>
          <p:cNvSpPr txBox="1"/>
          <p:nvPr/>
        </p:nvSpPr>
        <p:spPr>
          <a:xfrm>
            <a:off x="114627" y="6012639"/>
            <a:ext cx="918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AO4: </a:t>
            </a:r>
            <a:r>
              <a:rPr lang="en-US" sz="800" b="1" dirty="0">
                <a:solidFill>
                  <a:srgbClr val="FF0000"/>
                </a:solidFill>
              </a:rPr>
              <a:t>Refine</a:t>
            </a:r>
            <a:r>
              <a:rPr lang="en-US" sz="800" b="1" dirty="0"/>
              <a:t> </a:t>
            </a:r>
            <a:r>
              <a:rPr lang="en-US" sz="800" dirty="0"/>
              <a:t>and </a:t>
            </a:r>
            <a:r>
              <a:rPr lang="en-US" sz="800" b="1" dirty="0">
                <a:solidFill>
                  <a:srgbClr val="FF0000"/>
                </a:solidFill>
              </a:rPr>
              <a:t>present ideas</a:t>
            </a:r>
            <a:r>
              <a:rPr lang="en-US" sz="800" dirty="0">
                <a:solidFill>
                  <a:srgbClr val="FF0000"/>
                </a:solidFill>
              </a:rPr>
              <a:t> </a:t>
            </a:r>
            <a:r>
              <a:rPr lang="en-US" sz="800" dirty="0"/>
              <a:t>through a personalised </a:t>
            </a:r>
            <a:r>
              <a:rPr lang="en-US" sz="800" b="1" dirty="0"/>
              <a:t>visual journey</a:t>
            </a:r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6D4FA6DB-C982-4C4F-A01E-19462A294F54}"/>
              </a:ext>
            </a:extLst>
          </p:cNvPr>
          <p:cNvSpPr txBox="1"/>
          <p:nvPr/>
        </p:nvSpPr>
        <p:spPr>
          <a:xfrm>
            <a:off x="1997704" y="6035234"/>
            <a:ext cx="1130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800" b="1" dirty="0">
                <a:solidFill>
                  <a:srgbClr val="000000"/>
                </a:solidFill>
                <a:latin typeface="Calibri"/>
                <a:ea typeface="Tahoma" panose="020B0604030504040204" pitchFamily="34" charset="0"/>
                <a:cs typeface="Calibri"/>
              </a:rPr>
              <a:t>AO3: </a:t>
            </a:r>
            <a:r>
              <a:rPr lang="en-GB" sz="800" dirty="0">
                <a:solidFill>
                  <a:srgbClr val="FF0000"/>
                </a:solidFill>
                <a:latin typeface="Calibri"/>
                <a:ea typeface="Tahoma" panose="020B0604030504040204" pitchFamily="34" charset="0"/>
                <a:cs typeface="Calibri"/>
              </a:rPr>
              <a:t>Record</a:t>
            </a:r>
            <a:r>
              <a:rPr lang="en-GB" sz="800" dirty="0">
                <a:solidFill>
                  <a:srgbClr val="000000"/>
                </a:solidFill>
                <a:latin typeface="Calibri"/>
                <a:ea typeface="Tahoma" panose="020B0604030504040204" pitchFamily="34" charset="0"/>
                <a:cs typeface="Calibri"/>
              </a:rPr>
              <a:t> ideas, observations and insights relevant to intentions as work progresses.</a:t>
            </a:r>
            <a:r>
              <a:rPr lang="en-US" sz="800" dirty="0">
                <a:solidFill>
                  <a:srgbClr val="000000"/>
                </a:solidFill>
                <a:latin typeface="Calibri"/>
                <a:ea typeface="Tahoma" panose="020B0604030504040204" pitchFamily="34" charset="0"/>
                <a:cs typeface="Calibri"/>
              </a:rPr>
              <a:t> </a:t>
            </a:r>
            <a:endParaRPr lang="en-GB" sz="800" dirty="0">
              <a:solidFill>
                <a:srgbClr val="000000"/>
              </a:solidFill>
              <a:latin typeface="Calibri"/>
              <a:ea typeface="Tahoma" panose="020B0604030504040204" pitchFamily="34" charset="0"/>
              <a:cs typeface="Calibri"/>
            </a:endParaRPr>
          </a:p>
          <a:p>
            <a:pPr algn="ctr"/>
            <a:endParaRPr lang="en-US" sz="800" dirty="0"/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6D4FA6DB-C982-4C4F-A01E-19462A294F54}"/>
              </a:ext>
            </a:extLst>
          </p:cNvPr>
          <p:cNvSpPr txBox="1"/>
          <p:nvPr/>
        </p:nvSpPr>
        <p:spPr>
          <a:xfrm>
            <a:off x="3574569" y="3794442"/>
            <a:ext cx="1505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800" b="1" dirty="0">
                <a:latin typeface="Calibri"/>
                <a:cs typeface="Calibri"/>
              </a:rPr>
              <a:t>AO4:</a:t>
            </a:r>
            <a:r>
              <a:rPr lang="en-US" sz="8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GB" sz="800" b="1" dirty="0">
                <a:solidFill>
                  <a:srgbClr val="FF0000"/>
                </a:solidFill>
                <a:latin typeface="Calibri"/>
                <a:ea typeface="Tahoma" panose="020B0604030504040204" pitchFamily="34" charset="0"/>
                <a:cs typeface="Calibri"/>
              </a:rPr>
              <a:t>Present </a:t>
            </a:r>
            <a:r>
              <a:rPr lang="en-GB" sz="800" dirty="0">
                <a:solidFill>
                  <a:srgbClr val="000000"/>
                </a:solidFill>
                <a:latin typeface="Calibri"/>
                <a:ea typeface="Tahoma" panose="020B0604030504040204" pitchFamily="34" charset="0"/>
                <a:cs typeface="Calibri"/>
              </a:rPr>
              <a:t>a personal and meaningful </a:t>
            </a:r>
            <a:r>
              <a:rPr lang="en-GB" sz="800" b="1" dirty="0">
                <a:solidFill>
                  <a:srgbClr val="FF0000"/>
                </a:solidFill>
                <a:latin typeface="Calibri"/>
                <a:ea typeface="Tahoma" panose="020B0604030504040204" pitchFamily="34" charset="0"/>
                <a:cs typeface="Calibri"/>
              </a:rPr>
              <a:t>response</a:t>
            </a:r>
            <a:r>
              <a:rPr lang="en-GB" sz="800" dirty="0">
                <a:solidFill>
                  <a:srgbClr val="000000"/>
                </a:solidFill>
                <a:latin typeface="Calibri"/>
                <a:ea typeface="Tahoma" panose="020B0604030504040204" pitchFamily="34" charset="0"/>
                <a:cs typeface="Calibri"/>
              </a:rPr>
              <a:t> that realises intentions and </a:t>
            </a:r>
            <a:r>
              <a:rPr lang="en-GB" sz="800" b="1" dirty="0">
                <a:solidFill>
                  <a:srgbClr val="0000FF"/>
                </a:solidFill>
                <a:latin typeface="Calibri"/>
                <a:ea typeface="Tahoma" panose="020B0604030504040204" pitchFamily="34" charset="0"/>
                <a:cs typeface="Calibri"/>
              </a:rPr>
              <a:t>demonstrates understanding </a:t>
            </a:r>
            <a:r>
              <a:rPr lang="en-GB" sz="800" dirty="0">
                <a:solidFill>
                  <a:srgbClr val="000000"/>
                </a:solidFill>
                <a:latin typeface="Calibri"/>
                <a:ea typeface="Tahoma" panose="020B0604030504040204" pitchFamily="34" charset="0"/>
                <a:cs typeface="Calibri"/>
              </a:rPr>
              <a:t>of visual language</a:t>
            </a:r>
          </a:p>
          <a:p>
            <a:pPr algn="ctr"/>
            <a:endParaRPr lang="en-US" sz="800" dirty="0"/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6D4FA6DB-C982-4C4F-A01E-19462A294F54}"/>
              </a:ext>
            </a:extLst>
          </p:cNvPr>
          <p:cNvSpPr txBox="1"/>
          <p:nvPr/>
        </p:nvSpPr>
        <p:spPr>
          <a:xfrm>
            <a:off x="4537614" y="4675007"/>
            <a:ext cx="123784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10 hour supervised assessment period</a:t>
            </a:r>
          </a:p>
        </p:txBody>
      </p:sp>
      <p:cxnSp>
        <p:nvCxnSpPr>
          <p:cNvPr id="339" name="Straight Connector 338">
            <a:extLst>
              <a:ext uri="{FF2B5EF4-FFF2-40B4-BE49-F238E27FC236}">
                <a16:creationId xmlns:a16="http://schemas.microsoft.com/office/drawing/2014/main" id="{CA091A1F-D9EF-0744-99FC-2C3CE45A8258}"/>
              </a:ext>
            </a:extLst>
          </p:cNvPr>
          <p:cNvCxnSpPr>
            <a:cxnSpLocks/>
          </p:cNvCxnSpPr>
          <p:nvPr/>
        </p:nvCxnSpPr>
        <p:spPr>
          <a:xfrm flipH="1" flipV="1">
            <a:off x="6483586" y="7260373"/>
            <a:ext cx="1597" cy="28837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id="{A036CF56-FD65-AC46-8535-F4DEAA002A2E}"/>
              </a:ext>
            </a:extLst>
          </p:cNvPr>
          <p:cNvCxnSpPr>
            <a:cxnSpLocks/>
          </p:cNvCxnSpPr>
          <p:nvPr/>
        </p:nvCxnSpPr>
        <p:spPr>
          <a:xfrm flipH="1">
            <a:off x="5930800" y="6666679"/>
            <a:ext cx="1" cy="29373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6" name="TextBox 345">
            <a:extLst>
              <a:ext uri="{FF2B5EF4-FFF2-40B4-BE49-F238E27FC236}">
                <a16:creationId xmlns:a16="http://schemas.microsoft.com/office/drawing/2014/main" id="{6D4FA6DB-C982-4C4F-A01E-19462A294F54}"/>
              </a:ext>
            </a:extLst>
          </p:cNvPr>
          <p:cNvSpPr txBox="1"/>
          <p:nvPr/>
        </p:nvSpPr>
        <p:spPr>
          <a:xfrm>
            <a:off x="2198711" y="5310487"/>
            <a:ext cx="1324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800" b="1" dirty="0"/>
              <a:t>AO1:</a:t>
            </a:r>
            <a:r>
              <a:rPr lang="en-GB" sz="800" b="1" dirty="0">
                <a:solidFill>
                  <a:srgbClr val="FF0000"/>
                </a:solidFill>
                <a:latin typeface="Calibri"/>
                <a:ea typeface="Tahoma" panose="020B0604030504040204" pitchFamily="34" charset="0"/>
                <a:cs typeface="Calibri"/>
              </a:rPr>
              <a:t>Develop</a:t>
            </a:r>
            <a:r>
              <a:rPr lang="en-GB" sz="800" dirty="0">
                <a:solidFill>
                  <a:srgbClr val="000000"/>
                </a:solidFill>
                <a:latin typeface="Calibri"/>
                <a:ea typeface="Tahoma" panose="020B0604030504040204" pitchFamily="34" charset="0"/>
                <a:cs typeface="Calibri"/>
              </a:rPr>
              <a:t> ideas through investigations, demonstrating critical </a:t>
            </a:r>
            <a:r>
              <a:rPr lang="en-GB" sz="800" b="1" dirty="0">
                <a:solidFill>
                  <a:srgbClr val="0000FF"/>
                </a:solidFill>
                <a:latin typeface="Calibri"/>
                <a:ea typeface="Tahoma" panose="020B0604030504040204" pitchFamily="34" charset="0"/>
                <a:cs typeface="Calibri"/>
              </a:rPr>
              <a:t>understanding </a:t>
            </a:r>
            <a:r>
              <a:rPr lang="en-GB" sz="800" dirty="0">
                <a:solidFill>
                  <a:srgbClr val="000000"/>
                </a:solidFill>
                <a:latin typeface="Calibri"/>
                <a:ea typeface="Tahoma" panose="020B0604030504040204" pitchFamily="34" charset="0"/>
                <a:cs typeface="Calibri"/>
              </a:rPr>
              <a:t>of sources</a:t>
            </a:r>
            <a:r>
              <a:rPr lang="en-US" sz="800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GB" sz="800" u="sng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800" b="1" dirty="0"/>
          </a:p>
        </p:txBody>
      </p:sp>
      <p:sp>
        <p:nvSpPr>
          <p:cNvPr id="350" name="TextBox 349">
            <a:extLst>
              <a:ext uri="{FF2B5EF4-FFF2-40B4-BE49-F238E27FC236}">
                <a16:creationId xmlns:a16="http://schemas.microsoft.com/office/drawing/2014/main" id="{6D4FA6DB-C982-4C4F-A01E-19462A294F54}"/>
              </a:ext>
            </a:extLst>
          </p:cNvPr>
          <p:cNvSpPr txBox="1"/>
          <p:nvPr/>
        </p:nvSpPr>
        <p:spPr>
          <a:xfrm>
            <a:off x="5623138" y="7549517"/>
            <a:ext cx="1854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AO2: </a:t>
            </a:r>
            <a:r>
              <a:rPr lang="en-US" sz="800" dirty="0"/>
              <a:t>Ability to</a:t>
            </a:r>
            <a:r>
              <a:rPr lang="en-US" sz="800" b="1" dirty="0">
                <a:solidFill>
                  <a:schemeClr val="accent2"/>
                </a:solidFill>
              </a:rPr>
              <a:t> refine </a:t>
            </a:r>
            <a:r>
              <a:rPr lang="en-US" sz="800" dirty="0"/>
              <a:t>ideas thoughtfully and </a:t>
            </a:r>
            <a:r>
              <a:rPr lang="en-US" sz="800" b="1" dirty="0">
                <a:solidFill>
                  <a:srgbClr val="008000"/>
                </a:solidFill>
              </a:rPr>
              <a:t>purposefully experiment </a:t>
            </a:r>
            <a:r>
              <a:rPr lang="en-US" sz="800" dirty="0"/>
              <a:t>with different media and techniques</a:t>
            </a:r>
          </a:p>
        </p:txBody>
      </p:sp>
      <p:sp>
        <p:nvSpPr>
          <p:cNvPr id="361" name="TextBox 360">
            <a:extLst>
              <a:ext uri="{FF2B5EF4-FFF2-40B4-BE49-F238E27FC236}">
                <a16:creationId xmlns:a16="http://schemas.microsoft.com/office/drawing/2014/main" id="{6D4FA6DB-C982-4C4F-A01E-19462A294F54}"/>
              </a:ext>
            </a:extLst>
          </p:cNvPr>
          <p:cNvSpPr txBox="1"/>
          <p:nvPr/>
        </p:nvSpPr>
        <p:spPr>
          <a:xfrm>
            <a:off x="3504184" y="5303210"/>
            <a:ext cx="131567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AO3: </a:t>
            </a:r>
            <a:r>
              <a:rPr lang="en-US" sz="800" b="1" dirty="0">
                <a:solidFill>
                  <a:srgbClr val="FF0000"/>
                </a:solidFill>
              </a:rPr>
              <a:t>Record</a:t>
            </a:r>
            <a:r>
              <a:rPr lang="en-US" sz="800" b="1" dirty="0"/>
              <a:t> ideas </a:t>
            </a:r>
            <a:r>
              <a:rPr lang="en-US" sz="800" dirty="0"/>
              <a:t>which give insight to relevant </a:t>
            </a:r>
            <a:r>
              <a:rPr lang="en-US" sz="800" b="1" dirty="0"/>
              <a:t>i</a:t>
            </a:r>
            <a:r>
              <a:rPr lang="en-US" sz="800" b="1" dirty="0">
                <a:solidFill>
                  <a:srgbClr val="FF00FF"/>
                </a:solidFill>
              </a:rPr>
              <a:t>ntentions</a:t>
            </a:r>
            <a:r>
              <a:rPr lang="en-US" sz="800" b="1" dirty="0"/>
              <a:t> </a:t>
            </a:r>
            <a:r>
              <a:rPr lang="en-US" sz="800" dirty="0"/>
              <a:t>as work progresses</a:t>
            </a:r>
          </a:p>
        </p:txBody>
      </p:sp>
      <p:cxnSp>
        <p:nvCxnSpPr>
          <p:cNvPr id="363" name="Straight Connector 362">
            <a:extLst>
              <a:ext uri="{FF2B5EF4-FFF2-40B4-BE49-F238E27FC236}">
                <a16:creationId xmlns:a16="http://schemas.microsoft.com/office/drawing/2014/main" id="{A036CF56-FD65-AC46-8535-F4DEAA002A2E}"/>
              </a:ext>
            </a:extLst>
          </p:cNvPr>
          <p:cNvCxnSpPr>
            <a:cxnSpLocks/>
          </p:cNvCxnSpPr>
          <p:nvPr/>
        </p:nvCxnSpPr>
        <p:spPr>
          <a:xfrm flipV="1">
            <a:off x="2007235" y="7243268"/>
            <a:ext cx="6292" cy="32482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6" name="TextBox 365">
            <a:extLst>
              <a:ext uri="{FF2B5EF4-FFF2-40B4-BE49-F238E27FC236}">
                <a16:creationId xmlns:a16="http://schemas.microsoft.com/office/drawing/2014/main" id="{6D4FA6DB-C982-4C4F-A01E-19462A294F54}"/>
              </a:ext>
            </a:extLst>
          </p:cNvPr>
          <p:cNvSpPr txBox="1"/>
          <p:nvPr/>
        </p:nvSpPr>
        <p:spPr>
          <a:xfrm>
            <a:off x="2166365" y="3581292"/>
            <a:ext cx="1431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800" b="1" dirty="0"/>
              <a:t>AO2:</a:t>
            </a:r>
            <a:r>
              <a:rPr lang="en-GB" sz="800" b="1" dirty="0">
                <a:solidFill>
                  <a:srgbClr val="FF6600"/>
                </a:solidFill>
                <a:latin typeface="Calibri"/>
                <a:ea typeface="Tahoma" panose="020B0604030504040204" pitchFamily="34" charset="0"/>
                <a:cs typeface="Calibri"/>
              </a:rPr>
              <a:t>Refine</a:t>
            </a:r>
            <a:r>
              <a:rPr lang="en-GB" sz="800" dirty="0">
                <a:solidFill>
                  <a:srgbClr val="000000"/>
                </a:solidFill>
                <a:latin typeface="Calibri"/>
                <a:ea typeface="Tahoma" panose="020B0604030504040204" pitchFamily="34" charset="0"/>
                <a:cs typeface="Calibri"/>
              </a:rPr>
              <a:t> work </a:t>
            </a:r>
            <a:r>
              <a:rPr lang="en-GB" sz="800" b="1" dirty="0">
                <a:solidFill>
                  <a:srgbClr val="385723"/>
                </a:solidFill>
                <a:latin typeface="Calibri"/>
                <a:ea typeface="Tahoma" panose="020B0604030504040204" pitchFamily="34" charset="0"/>
                <a:cs typeface="Calibri"/>
              </a:rPr>
              <a:t>by exploring ideas</a:t>
            </a:r>
            <a:r>
              <a:rPr lang="en-GB" sz="800" dirty="0">
                <a:solidFill>
                  <a:srgbClr val="000000"/>
                </a:solidFill>
                <a:latin typeface="Calibri"/>
                <a:ea typeface="Tahoma" panose="020B0604030504040204" pitchFamily="34" charset="0"/>
                <a:cs typeface="Calibri"/>
              </a:rPr>
              <a:t>, </a:t>
            </a:r>
            <a:r>
              <a:rPr lang="en-GB" sz="800" b="1" dirty="0">
                <a:solidFill>
                  <a:srgbClr val="FF00FF"/>
                </a:solidFill>
                <a:latin typeface="Calibri"/>
                <a:ea typeface="Tahoma" panose="020B0604030504040204" pitchFamily="34" charset="0"/>
                <a:cs typeface="Calibri"/>
              </a:rPr>
              <a:t>selecting</a:t>
            </a:r>
            <a:r>
              <a:rPr lang="en-GB" sz="800" dirty="0">
                <a:solidFill>
                  <a:srgbClr val="FF00FF"/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GB" sz="800" dirty="0">
                <a:solidFill>
                  <a:srgbClr val="000000"/>
                </a:solidFill>
                <a:latin typeface="Calibri"/>
                <a:ea typeface="Tahoma" panose="020B0604030504040204" pitchFamily="34" charset="0"/>
                <a:cs typeface="Calibri"/>
              </a:rPr>
              <a:t>and experimenting with appropriate media, materials, techniques and processes.</a:t>
            </a:r>
            <a:r>
              <a:rPr lang="en-US" sz="800" dirty="0">
                <a:solidFill>
                  <a:srgbClr val="000000"/>
                </a:solidFill>
                <a:latin typeface="Calibri"/>
                <a:ea typeface="Tahoma" panose="020B0604030504040204" pitchFamily="34" charset="0"/>
                <a:cs typeface="Calibri"/>
              </a:rPr>
              <a:t> </a:t>
            </a:r>
            <a:endParaRPr lang="en-GB" sz="800" dirty="0">
              <a:solidFill>
                <a:srgbClr val="000000"/>
              </a:solidFill>
              <a:latin typeface="Calibri"/>
              <a:ea typeface="Tahoma" panose="020B0604030504040204" pitchFamily="34" charset="0"/>
              <a:cs typeface="Calibri"/>
            </a:endParaRPr>
          </a:p>
          <a:p>
            <a:r>
              <a:rPr lang="en-US" sz="800" dirty="0"/>
              <a:t> </a:t>
            </a:r>
          </a:p>
        </p:txBody>
      </p:sp>
      <p:sp>
        <p:nvSpPr>
          <p:cNvPr id="289" name="TextBox 288"/>
          <p:cNvSpPr txBox="1"/>
          <p:nvPr/>
        </p:nvSpPr>
        <p:spPr>
          <a:xfrm>
            <a:off x="6185230" y="16294053"/>
            <a:ext cx="1328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Materials</a:t>
            </a:r>
            <a:r>
              <a:rPr lang="en-US" sz="900" dirty="0"/>
              <a:t>: </a:t>
            </a:r>
          </a:p>
          <a:p>
            <a:pPr algn="ctr"/>
            <a:r>
              <a:rPr lang="en-US" sz="900" b="1" dirty="0">
                <a:solidFill>
                  <a:srgbClr val="0000FF"/>
                </a:solidFill>
              </a:rPr>
              <a:t>Explore</a:t>
            </a:r>
            <a:r>
              <a:rPr lang="en-US" sz="900" dirty="0"/>
              <a:t> different properties of Pencils and crayons</a:t>
            </a:r>
          </a:p>
        </p:txBody>
      </p:sp>
      <p:sp>
        <p:nvSpPr>
          <p:cNvPr id="292" name="TextBox 291"/>
          <p:cNvSpPr txBox="1"/>
          <p:nvPr/>
        </p:nvSpPr>
        <p:spPr>
          <a:xfrm>
            <a:off x="4718347" y="14931443"/>
            <a:ext cx="9522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385723"/>
                </a:solidFill>
              </a:rPr>
              <a:t>Design</a:t>
            </a:r>
            <a:r>
              <a:rPr lang="en-US" sz="900" dirty="0"/>
              <a:t>: </a:t>
            </a:r>
            <a:r>
              <a:rPr lang="en-US" sz="900" b="1" dirty="0">
                <a:solidFill>
                  <a:srgbClr val="FF0000"/>
                </a:solidFill>
              </a:rPr>
              <a:t>Explore</a:t>
            </a:r>
            <a:r>
              <a:rPr lang="en-US" sz="900" dirty="0"/>
              <a:t> and </a:t>
            </a:r>
            <a:r>
              <a:rPr lang="en-US" sz="900" b="1" dirty="0">
                <a:solidFill>
                  <a:srgbClr val="00B050"/>
                </a:solidFill>
              </a:rPr>
              <a:t>Experiment </a:t>
            </a:r>
            <a:r>
              <a:rPr lang="en-US" sz="900" b="1" dirty="0" err="1"/>
              <a:t>Colour</a:t>
            </a:r>
            <a:r>
              <a:rPr lang="en-US" sz="900" b="1" dirty="0"/>
              <a:t> Theory</a:t>
            </a:r>
            <a:endParaRPr lang="en-US" sz="900" dirty="0"/>
          </a:p>
        </p:txBody>
      </p:sp>
      <p:sp>
        <p:nvSpPr>
          <p:cNvPr id="301" name="TextBox 300"/>
          <p:cNvSpPr txBox="1"/>
          <p:nvPr/>
        </p:nvSpPr>
        <p:spPr>
          <a:xfrm>
            <a:off x="4829223" y="16378493"/>
            <a:ext cx="8997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Make</a:t>
            </a:r>
            <a:r>
              <a:rPr lang="en-US" sz="900" dirty="0"/>
              <a:t>: </a:t>
            </a:r>
            <a:r>
              <a:rPr lang="en-US" sz="900" b="1" dirty="0">
                <a:solidFill>
                  <a:srgbClr val="FF00FF"/>
                </a:solidFill>
              </a:rPr>
              <a:t>Discover</a:t>
            </a:r>
            <a:r>
              <a:rPr lang="en-US" sz="900" dirty="0"/>
              <a:t> </a:t>
            </a:r>
            <a:r>
              <a:rPr lang="en-US" sz="900" dirty="0" err="1"/>
              <a:t>colour</a:t>
            </a:r>
            <a:r>
              <a:rPr lang="en-US" sz="900" dirty="0"/>
              <a:t> wheel</a:t>
            </a:r>
          </a:p>
        </p:txBody>
      </p: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432DE9D9-B0B5-F742-8942-7B37AAB3C019}"/>
              </a:ext>
            </a:extLst>
          </p:cNvPr>
          <p:cNvCxnSpPr>
            <a:cxnSpLocks/>
          </p:cNvCxnSpPr>
          <p:nvPr/>
        </p:nvCxnSpPr>
        <p:spPr>
          <a:xfrm flipH="1" flipV="1">
            <a:off x="6362145" y="16011552"/>
            <a:ext cx="133395" cy="37169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1" name="TextBox 390"/>
          <p:cNvSpPr txBox="1"/>
          <p:nvPr/>
        </p:nvSpPr>
        <p:spPr>
          <a:xfrm>
            <a:off x="5704117" y="16773096"/>
            <a:ext cx="915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Make</a:t>
            </a:r>
            <a:r>
              <a:rPr lang="en-US" sz="900" dirty="0"/>
              <a:t>: </a:t>
            </a:r>
            <a:r>
              <a:rPr lang="en-US" sz="900" b="1" dirty="0">
                <a:solidFill>
                  <a:srgbClr val="FF00FF"/>
                </a:solidFill>
              </a:rPr>
              <a:t>Explore </a:t>
            </a:r>
            <a:r>
              <a:rPr lang="en-US" sz="900" dirty="0"/>
              <a:t> line, tone, texture,</a:t>
            </a:r>
          </a:p>
          <a:p>
            <a:pPr algn="ctr"/>
            <a:r>
              <a:rPr lang="en-US" sz="900" dirty="0"/>
              <a:t>and </a:t>
            </a:r>
            <a:r>
              <a:rPr lang="en-US" sz="900" dirty="0" err="1"/>
              <a:t>colour</a:t>
            </a:r>
            <a:r>
              <a:rPr lang="en-US" sz="900" dirty="0"/>
              <a:t> </a:t>
            </a:r>
          </a:p>
        </p:txBody>
      </p:sp>
      <p:sp>
        <p:nvSpPr>
          <p:cNvPr id="396" name="TextBox 395"/>
          <p:cNvSpPr txBox="1"/>
          <p:nvPr/>
        </p:nvSpPr>
        <p:spPr>
          <a:xfrm>
            <a:off x="3143193" y="16318071"/>
            <a:ext cx="11227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</a:rPr>
              <a:t>Make</a:t>
            </a:r>
            <a:r>
              <a:rPr lang="en-US" sz="900" dirty="0"/>
              <a:t>: </a:t>
            </a:r>
            <a:r>
              <a:rPr lang="en-US" sz="900" b="1" dirty="0">
                <a:solidFill>
                  <a:srgbClr val="FF00FF"/>
                </a:solidFill>
              </a:rPr>
              <a:t>Explore</a:t>
            </a:r>
            <a:r>
              <a:rPr lang="en-US" sz="900" b="1" dirty="0">
                <a:solidFill>
                  <a:srgbClr val="0000FF"/>
                </a:solidFill>
              </a:rPr>
              <a:t> </a:t>
            </a:r>
            <a:r>
              <a:rPr lang="en-US" sz="900" b="1" dirty="0"/>
              <a:t>initial design drawing</a:t>
            </a:r>
            <a:r>
              <a:rPr lang="en-US" sz="900" dirty="0"/>
              <a:t> </a:t>
            </a:r>
            <a:endParaRPr lang="en-US" sz="900" dirty="0">
              <a:solidFill>
                <a:srgbClr val="385723"/>
              </a:solidFill>
            </a:endParaRPr>
          </a:p>
        </p:txBody>
      </p:sp>
      <p:sp>
        <p:nvSpPr>
          <p:cNvPr id="403" name="TextBox 402"/>
          <p:cNvSpPr txBox="1"/>
          <p:nvPr/>
        </p:nvSpPr>
        <p:spPr>
          <a:xfrm>
            <a:off x="2599563" y="14733618"/>
            <a:ext cx="141152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385723"/>
                </a:solidFill>
              </a:rPr>
              <a:t>Design</a:t>
            </a:r>
            <a:r>
              <a:rPr lang="en-US" sz="900" dirty="0"/>
              <a:t>:</a:t>
            </a:r>
          </a:p>
          <a:p>
            <a:r>
              <a:rPr lang="en-US" sz="900" b="1" dirty="0">
                <a:solidFill>
                  <a:srgbClr val="0000FF"/>
                </a:solidFill>
              </a:rPr>
              <a:t>Understanding</a:t>
            </a:r>
            <a:r>
              <a:rPr lang="en-US" sz="900" dirty="0"/>
              <a:t> visual research and </a:t>
            </a:r>
            <a:r>
              <a:rPr lang="en-US" sz="900" b="1" dirty="0">
                <a:solidFill>
                  <a:srgbClr val="660066"/>
                </a:solidFill>
              </a:rPr>
              <a:t>exploring </a:t>
            </a:r>
            <a:r>
              <a:rPr lang="en-US" sz="900" dirty="0"/>
              <a:t>different images related to the sea.</a:t>
            </a:r>
          </a:p>
        </p:txBody>
      </p:sp>
      <p:sp>
        <p:nvSpPr>
          <p:cNvPr id="405" name="TextBox 404"/>
          <p:cNvSpPr txBox="1"/>
          <p:nvPr/>
        </p:nvSpPr>
        <p:spPr>
          <a:xfrm>
            <a:off x="178379" y="14357485"/>
            <a:ext cx="928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Evaluate: </a:t>
            </a:r>
            <a:r>
              <a:rPr lang="en-US" sz="900" b="1" dirty="0">
                <a:solidFill>
                  <a:srgbClr val="0000FF"/>
                </a:solidFill>
              </a:rPr>
              <a:t>Annotate</a:t>
            </a:r>
            <a:r>
              <a:rPr lang="en-US" sz="900" dirty="0"/>
              <a:t> and </a:t>
            </a:r>
            <a:r>
              <a:rPr lang="en-US" sz="900" b="1" dirty="0">
                <a:solidFill>
                  <a:srgbClr val="FF6600"/>
                </a:solidFill>
              </a:rPr>
              <a:t>compare</a:t>
            </a:r>
            <a:r>
              <a:rPr lang="en-US" sz="900" dirty="0"/>
              <a:t> final </a:t>
            </a:r>
            <a:r>
              <a:rPr lang="en-US" sz="900" dirty="0">
                <a:solidFill>
                  <a:srgbClr val="385723"/>
                </a:solidFill>
              </a:rPr>
              <a:t>design</a:t>
            </a:r>
            <a:r>
              <a:rPr lang="en-US" sz="900" dirty="0"/>
              <a:t> </a:t>
            </a:r>
          </a:p>
        </p:txBody>
      </p:sp>
      <p:sp>
        <p:nvSpPr>
          <p:cNvPr id="414" name="TextBox 413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1409076" y="13586639"/>
            <a:ext cx="8410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b="1" dirty="0"/>
          </a:p>
        </p:txBody>
      </p:sp>
      <p:cxnSp>
        <p:nvCxnSpPr>
          <p:cNvPr id="418" name="Straight Connector 417">
            <a:extLst>
              <a:ext uri="{FF2B5EF4-FFF2-40B4-BE49-F238E27FC236}">
                <a16:creationId xmlns:a16="http://schemas.microsoft.com/office/drawing/2014/main" id="{432DE9D9-B0B5-F742-8942-7B37AAB3C019}"/>
              </a:ext>
            </a:extLst>
          </p:cNvPr>
          <p:cNvCxnSpPr>
            <a:cxnSpLocks/>
          </p:cNvCxnSpPr>
          <p:nvPr/>
        </p:nvCxnSpPr>
        <p:spPr>
          <a:xfrm>
            <a:off x="5088732" y="15427207"/>
            <a:ext cx="0" cy="39290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432DE9D9-B0B5-F742-8942-7B37AAB3C019}"/>
              </a:ext>
            </a:extLst>
          </p:cNvPr>
          <p:cNvCxnSpPr>
            <a:cxnSpLocks/>
          </p:cNvCxnSpPr>
          <p:nvPr/>
        </p:nvCxnSpPr>
        <p:spPr>
          <a:xfrm flipH="1" flipV="1">
            <a:off x="3493855" y="15980835"/>
            <a:ext cx="2415" cy="34584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6" name="TextBox 435"/>
          <p:cNvSpPr txBox="1"/>
          <p:nvPr/>
        </p:nvSpPr>
        <p:spPr>
          <a:xfrm>
            <a:off x="2184151" y="14063221"/>
            <a:ext cx="1422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385723"/>
                </a:solidFill>
              </a:rPr>
              <a:t>Design</a:t>
            </a:r>
            <a:r>
              <a:rPr lang="en-US" sz="900" dirty="0"/>
              <a:t>: using tints, tones and shades producing a composition of warm and cool </a:t>
            </a:r>
            <a:r>
              <a:rPr lang="en-US" sz="900" dirty="0" err="1"/>
              <a:t>colours</a:t>
            </a:r>
            <a:endParaRPr lang="en-US" sz="900" dirty="0"/>
          </a:p>
        </p:txBody>
      </p:sp>
      <p:sp>
        <p:nvSpPr>
          <p:cNvPr id="438" name="TextBox 437"/>
          <p:cNvSpPr txBox="1"/>
          <p:nvPr/>
        </p:nvSpPr>
        <p:spPr>
          <a:xfrm>
            <a:off x="1736875" y="12005815"/>
            <a:ext cx="17178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 </a:t>
            </a:r>
            <a:r>
              <a:rPr lang="en-US" sz="900" b="1" dirty="0">
                <a:solidFill>
                  <a:srgbClr val="FF6600"/>
                </a:solidFill>
              </a:rPr>
              <a:t>Evaluate</a:t>
            </a:r>
            <a:r>
              <a:rPr lang="en-US" sz="900" dirty="0"/>
              <a:t> final </a:t>
            </a:r>
            <a:r>
              <a:rPr lang="en-US" sz="900" dirty="0">
                <a:solidFill>
                  <a:srgbClr val="385723"/>
                </a:solidFill>
              </a:rPr>
              <a:t>design</a:t>
            </a:r>
            <a:r>
              <a:rPr lang="en-US" sz="900" dirty="0"/>
              <a:t> with </a:t>
            </a:r>
            <a:r>
              <a:rPr lang="en-US" sz="900" b="1" dirty="0">
                <a:solidFill>
                  <a:srgbClr val="FF6600"/>
                </a:solidFill>
              </a:rPr>
              <a:t>advantages</a:t>
            </a:r>
            <a:r>
              <a:rPr lang="en-US" sz="900" dirty="0"/>
              <a:t> and </a:t>
            </a:r>
            <a:r>
              <a:rPr lang="en-US" sz="900" b="1" dirty="0">
                <a:solidFill>
                  <a:srgbClr val="FF6600"/>
                </a:solidFill>
              </a:rPr>
              <a:t>disadvantages with </a:t>
            </a:r>
            <a:r>
              <a:rPr lang="en-US" sz="900" dirty="0"/>
              <a:t>support</a:t>
            </a:r>
          </a:p>
        </p:txBody>
      </p:sp>
      <p:cxnSp>
        <p:nvCxnSpPr>
          <p:cNvPr id="439" name="Straight Connector 438">
            <a:extLst>
              <a:ext uri="{FF2B5EF4-FFF2-40B4-BE49-F238E27FC236}">
                <a16:creationId xmlns:a16="http://schemas.microsoft.com/office/drawing/2014/main" id="{432DE9D9-B0B5-F742-8942-7B37AAB3C019}"/>
              </a:ext>
            </a:extLst>
          </p:cNvPr>
          <p:cNvCxnSpPr>
            <a:cxnSpLocks/>
          </p:cNvCxnSpPr>
          <p:nvPr/>
        </p:nvCxnSpPr>
        <p:spPr>
          <a:xfrm>
            <a:off x="3229391" y="13231709"/>
            <a:ext cx="13952" cy="32368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440">
            <a:extLst>
              <a:ext uri="{FF2B5EF4-FFF2-40B4-BE49-F238E27FC236}">
                <a16:creationId xmlns:a16="http://schemas.microsoft.com/office/drawing/2014/main" id="{432DE9D9-B0B5-F742-8942-7B37AAB3C019}"/>
              </a:ext>
            </a:extLst>
          </p:cNvPr>
          <p:cNvCxnSpPr>
            <a:cxnSpLocks/>
          </p:cNvCxnSpPr>
          <p:nvPr/>
        </p:nvCxnSpPr>
        <p:spPr>
          <a:xfrm>
            <a:off x="3885531" y="13143484"/>
            <a:ext cx="13057" cy="31099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>
            <a:extLst>
              <a:ext uri="{FF2B5EF4-FFF2-40B4-BE49-F238E27FC236}">
                <a16:creationId xmlns:a16="http://schemas.microsoft.com/office/drawing/2014/main" id="{432DE9D9-B0B5-F742-8942-7B37AAB3C019}"/>
              </a:ext>
            </a:extLst>
          </p:cNvPr>
          <p:cNvCxnSpPr>
            <a:cxnSpLocks/>
          </p:cNvCxnSpPr>
          <p:nvPr/>
        </p:nvCxnSpPr>
        <p:spPr>
          <a:xfrm flipV="1">
            <a:off x="2677665" y="13751660"/>
            <a:ext cx="8592" cy="34276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Straight Connector 442">
            <a:extLst>
              <a:ext uri="{FF2B5EF4-FFF2-40B4-BE49-F238E27FC236}">
                <a16:creationId xmlns:a16="http://schemas.microsoft.com/office/drawing/2014/main" id="{432DE9D9-B0B5-F742-8942-7B37AAB3C019}"/>
              </a:ext>
            </a:extLst>
          </p:cNvPr>
          <p:cNvCxnSpPr>
            <a:cxnSpLocks/>
          </p:cNvCxnSpPr>
          <p:nvPr/>
        </p:nvCxnSpPr>
        <p:spPr>
          <a:xfrm flipH="1" flipV="1">
            <a:off x="3860201" y="13818076"/>
            <a:ext cx="8266" cy="27891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4" name="TextBox 443"/>
          <p:cNvSpPr txBox="1"/>
          <p:nvPr/>
        </p:nvSpPr>
        <p:spPr>
          <a:xfrm>
            <a:off x="3504184" y="12652324"/>
            <a:ext cx="10703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Materials</a:t>
            </a:r>
            <a:r>
              <a:rPr lang="en-US" sz="900" dirty="0"/>
              <a:t>: </a:t>
            </a:r>
            <a:r>
              <a:rPr lang="en-US" sz="900" b="1" dirty="0" err="1">
                <a:solidFill>
                  <a:srgbClr val="660066"/>
                </a:solidFill>
              </a:rPr>
              <a:t>Recognise</a:t>
            </a:r>
            <a:r>
              <a:rPr lang="en-US" sz="900" dirty="0"/>
              <a:t> properties of Paint</a:t>
            </a:r>
          </a:p>
        </p:txBody>
      </p:sp>
      <p:sp>
        <p:nvSpPr>
          <p:cNvPr id="446" name="TextBox 445"/>
          <p:cNvSpPr txBox="1"/>
          <p:nvPr/>
        </p:nvSpPr>
        <p:spPr>
          <a:xfrm>
            <a:off x="5363096" y="12701750"/>
            <a:ext cx="7868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Evaluate: </a:t>
            </a:r>
            <a:r>
              <a:rPr lang="en-US" sz="900" b="1" dirty="0">
                <a:solidFill>
                  <a:srgbClr val="FF00FF"/>
                </a:solidFill>
              </a:rPr>
              <a:t>Test</a:t>
            </a:r>
            <a:r>
              <a:rPr lang="en-US" sz="900" dirty="0"/>
              <a:t> and </a:t>
            </a:r>
            <a:r>
              <a:rPr lang="en-US" sz="900" b="1" dirty="0">
                <a:solidFill>
                  <a:schemeClr val="accent2">
                    <a:lumMod val="75000"/>
                  </a:schemeClr>
                </a:solidFill>
              </a:rPr>
              <a:t>Refine</a:t>
            </a:r>
            <a:r>
              <a:rPr lang="en-US" sz="900" dirty="0"/>
              <a:t> Ideas</a:t>
            </a:r>
          </a:p>
        </p:txBody>
      </p:sp>
      <p:sp>
        <p:nvSpPr>
          <p:cNvPr id="447" name="TextBox 446"/>
          <p:cNvSpPr txBox="1"/>
          <p:nvPr/>
        </p:nvSpPr>
        <p:spPr>
          <a:xfrm>
            <a:off x="3631364" y="14132269"/>
            <a:ext cx="14955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Make</a:t>
            </a:r>
            <a:r>
              <a:rPr lang="en-US" sz="900" dirty="0"/>
              <a:t>: a selection of logos inspired by artists and  printmakers </a:t>
            </a:r>
          </a:p>
        </p:txBody>
      </p:sp>
      <p:cxnSp>
        <p:nvCxnSpPr>
          <p:cNvPr id="451" name="Straight Connector 450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>
            <a:off x="5491355" y="13238200"/>
            <a:ext cx="18940" cy="2961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2" name="TextBox 451"/>
          <p:cNvSpPr txBox="1"/>
          <p:nvPr/>
        </p:nvSpPr>
        <p:spPr>
          <a:xfrm>
            <a:off x="6381380" y="12716028"/>
            <a:ext cx="8753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Materials</a:t>
            </a:r>
            <a:r>
              <a:rPr lang="en-US" sz="900" dirty="0"/>
              <a:t>: </a:t>
            </a:r>
            <a:r>
              <a:rPr lang="en-US" sz="900" b="1" dirty="0">
                <a:solidFill>
                  <a:srgbClr val="FF00FF"/>
                </a:solidFill>
              </a:rPr>
              <a:t>Explore</a:t>
            </a:r>
            <a:r>
              <a:rPr lang="en-US" sz="900" dirty="0"/>
              <a:t> mono print process</a:t>
            </a:r>
          </a:p>
        </p:txBody>
      </p: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>
            <a:off x="7140832" y="13141980"/>
            <a:ext cx="10426" cy="3214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6" name="TextBox 455"/>
          <p:cNvSpPr txBox="1"/>
          <p:nvPr/>
        </p:nvSpPr>
        <p:spPr>
          <a:xfrm>
            <a:off x="8232462" y="13866379"/>
            <a:ext cx="13621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Make</a:t>
            </a:r>
            <a:r>
              <a:rPr lang="en-US" sz="900" dirty="0"/>
              <a:t>: </a:t>
            </a:r>
            <a:r>
              <a:rPr lang="en-US" sz="900" b="1" dirty="0">
                <a:solidFill>
                  <a:srgbClr val="FF0000"/>
                </a:solidFill>
              </a:rPr>
              <a:t>Develop </a:t>
            </a:r>
            <a:r>
              <a:rPr lang="en-US" sz="900" dirty="0">
                <a:solidFill>
                  <a:srgbClr val="FF0000"/>
                </a:solidFill>
              </a:rPr>
              <a:t>and </a:t>
            </a:r>
            <a:r>
              <a:rPr lang="en-US" sz="900" b="1" dirty="0">
                <a:solidFill>
                  <a:srgbClr val="FF00FF"/>
                </a:solidFill>
              </a:rPr>
              <a:t>recall</a:t>
            </a:r>
            <a:r>
              <a:rPr lang="en-US" sz="900" b="1" dirty="0">
                <a:solidFill>
                  <a:srgbClr val="0000FF"/>
                </a:solidFill>
              </a:rPr>
              <a:t> </a:t>
            </a:r>
            <a:r>
              <a:rPr lang="en-US" sz="900" dirty="0"/>
              <a:t>linking own work with artists</a:t>
            </a:r>
          </a:p>
        </p:txBody>
      </p:sp>
      <p:cxnSp>
        <p:nvCxnSpPr>
          <p:cNvPr id="457" name="Straight Connector 456">
            <a:extLst>
              <a:ext uri="{FF2B5EF4-FFF2-40B4-BE49-F238E27FC236}">
                <a16:creationId xmlns:a16="http://schemas.microsoft.com/office/drawing/2014/main" id="{432DE9D9-B0B5-F742-8942-7B37AAB3C019}"/>
              </a:ext>
            </a:extLst>
          </p:cNvPr>
          <p:cNvCxnSpPr>
            <a:cxnSpLocks/>
          </p:cNvCxnSpPr>
          <p:nvPr/>
        </p:nvCxnSpPr>
        <p:spPr>
          <a:xfrm flipH="1" flipV="1">
            <a:off x="8449279" y="13546750"/>
            <a:ext cx="176256" cy="33386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Straight Connector 457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>
            <a:off x="7738287" y="13135477"/>
            <a:ext cx="121347" cy="3461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9" name="TextBox 458"/>
          <p:cNvSpPr txBox="1"/>
          <p:nvPr/>
        </p:nvSpPr>
        <p:spPr>
          <a:xfrm>
            <a:off x="7121307" y="12627846"/>
            <a:ext cx="11613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Explore: </a:t>
            </a:r>
            <a:r>
              <a:rPr lang="en-US" sz="900" dirty="0"/>
              <a:t>understand what Day of the dead represents.</a:t>
            </a:r>
            <a:endParaRPr lang="en-US" sz="900" b="1" dirty="0"/>
          </a:p>
        </p:txBody>
      </p:sp>
      <p:sp>
        <p:nvSpPr>
          <p:cNvPr id="468" name="Oval 467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7143391" y="8894621"/>
            <a:ext cx="949461" cy="9033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69" name="TextBox 468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7161688" y="9175720"/>
            <a:ext cx="9021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Introductory </a:t>
            </a:r>
          </a:p>
          <a:p>
            <a:pPr algn="ctr"/>
            <a:r>
              <a:rPr lang="en-US" sz="1050" b="1" dirty="0"/>
              <a:t>Phase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7868373" y="16383251"/>
            <a:ext cx="1677130" cy="10618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Experience a wide range of fun and exciting projects that help you build valuable skills in the Art studio, </a:t>
            </a:r>
            <a:r>
              <a:rPr lang="en-US" sz="900" b="1" dirty="0">
                <a:solidFill>
                  <a:srgbClr val="0000FF"/>
                </a:solidFill>
              </a:rPr>
              <a:t>understanding</a:t>
            </a:r>
            <a:r>
              <a:rPr lang="en-US" sz="900" dirty="0">
                <a:solidFill>
                  <a:srgbClr val="0000FF"/>
                </a:solidFill>
              </a:rPr>
              <a:t> </a:t>
            </a:r>
            <a:r>
              <a:rPr lang="en-US" sz="900" dirty="0"/>
              <a:t>different materials and how you can use the</a:t>
            </a:r>
          </a:p>
          <a:p>
            <a:pPr algn="ctr"/>
            <a:r>
              <a:rPr lang="en-US" sz="900" dirty="0"/>
              <a:t>them</a:t>
            </a:r>
          </a:p>
        </p:txBody>
      </p:sp>
      <p:sp>
        <p:nvSpPr>
          <p:cNvPr id="470" name="TextBox 469"/>
          <p:cNvSpPr txBox="1"/>
          <p:nvPr/>
        </p:nvSpPr>
        <p:spPr>
          <a:xfrm>
            <a:off x="7639728" y="14479594"/>
            <a:ext cx="1958124" cy="8002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Work on more in- depth projects, honing your practical skills, improving your resilience and problem solving whilst </a:t>
            </a:r>
            <a:r>
              <a:rPr lang="en-US" sz="900" dirty="0">
                <a:solidFill>
                  <a:srgbClr val="FF0000"/>
                </a:solidFill>
              </a:rPr>
              <a:t>developing</a:t>
            </a:r>
            <a:r>
              <a:rPr lang="en-US" sz="900" dirty="0"/>
              <a:t> independence in the Art studio</a:t>
            </a:r>
            <a:r>
              <a:rPr lang="en-US" sz="1000" dirty="0"/>
              <a:t>. </a:t>
            </a:r>
          </a:p>
        </p:txBody>
      </p:sp>
      <p:sp>
        <p:nvSpPr>
          <p:cNvPr id="475" name="Oval 474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1571321" y="4483407"/>
            <a:ext cx="917239" cy="903301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76" name="TextBox 475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1505195" y="4725232"/>
            <a:ext cx="10287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Externally set assignment</a:t>
            </a:r>
          </a:p>
        </p:txBody>
      </p:sp>
      <p:sp>
        <p:nvSpPr>
          <p:cNvPr id="477" name="Oval 476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2216499" y="6741868"/>
            <a:ext cx="841075" cy="8095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78" name="TextBox 477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2137637" y="6952223"/>
            <a:ext cx="10287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Sustained </a:t>
            </a:r>
          </a:p>
          <a:p>
            <a:pPr algn="ctr"/>
            <a:r>
              <a:rPr lang="en-US" sz="1050" b="1" dirty="0"/>
              <a:t>Phase</a:t>
            </a:r>
          </a:p>
        </p:txBody>
      </p:sp>
      <p:sp>
        <p:nvSpPr>
          <p:cNvPr id="480" name="Oval 479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7344073" y="6654616"/>
            <a:ext cx="920724" cy="9033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81" name="TextBox 480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7297276" y="6914374"/>
            <a:ext cx="10287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</a:rPr>
              <a:t>Develop</a:t>
            </a:r>
            <a:r>
              <a:rPr lang="en-US" sz="1050" b="1" dirty="0"/>
              <a:t>ment </a:t>
            </a:r>
          </a:p>
          <a:p>
            <a:pPr algn="ctr"/>
            <a:r>
              <a:rPr lang="en-US" sz="1050" b="1" dirty="0"/>
              <a:t>Phase</a:t>
            </a:r>
          </a:p>
        </p:txBody>
      </p:sp>
      <p:cxnSp>
        <p:nvCxnSpPr>
          <p:cNvPr id="482" name="Straight Connector 481">
            <a:extLst>
              <a:ext uri="{FF2B5EF4-FFF2-40B4-BE49-F238E27FC236}">
                <a16:creationId xmlns:a16="http://schemas.microsoft.com/office/drawing/2014/main" id="{CA091A1F-D9EF-0744-99FC-2C3CE45A8258}"/>
              </a:ext>
            </a:extLst>
          </p:cNvPr>
          <p:cNvCxnSpPr>
            <a:cxnSpLocks/>
          </p:cNvCxnSpPr>
          <p:nvPr/>
        </p:nvCxnSpPr>
        <p:spPr>
          <a:xfrm flipH="1">
            <a:off x="7196724" y="6574302"/>
            <a:ext cx="10852" cy="40376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3" name="Straight Connector 482">
            <a:extLst>
              <a:ext uri="{FF2B5EF4-FFF2-40B4-BE49-F238E27FC236}">
                <a16:creationId xmlns:a16="http://schemas.microsoft.com/office/drawing/2014/main" id="{A036CF56-FD65-AC46-8535-F4DEAA002A2E}"/>
              </a:ext>
            </a:extLst>
          </p:cNvPr>
          <p:cNvCxnSpPr>
            <a:cxnSpLocks/>
          </p:cNvCxnSpPr>
          <p:nvPr/>
        </p:nvCxnSpPr>
        <p:spPr>
          <a:xfrm flipH="1">
            <a:off x="8795369" y="8138740"/>
            <a:ext cx="334349" cy="196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5" name="TextBox 484">
            <a:extLst>
              <a:ext uri="{FF2B5EF4-FFF2-40B4-BE49-F238E27FC236}">
                <a16:creationId xmlns:a16="http://schemas.microsoft.com/office/drawing/2014/main" id="{6D4FA6DB-C982-4C4F-A01E-19462A294F54}"/>
              </a:ext>
            </a:extLst>
          </p:cNvPr>
          <p:cNvSpPr txBox="1"/>
          <p:nvPr/>
        </p:nvSpPr>
        <p:spPr>
          <a:xfrm>
            <a:off x="5022000" y="6293347"/>
            <a:ext cx="1567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85800">
              <a:defRPr/>
            </a:pPr>
            <a:r>
              <a:rPr lang="en-GB" sz="8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AO3:</a:t>
            </a:r>
            <a:r>
              <a:rPr lang="en-GB" sz="8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Intergrate the </a:t>
            </a:r>
            <a:r>
              <a:rPr lang="en-GB" sz="800" b="1" dirty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use</a:t>
            </a:r>
            <a:r>
              <a:rPr lang="en-GB" sz="8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of drawing and written annotation</a:t>
            </a:r>
            <a:r>
              <a:rPr lang="en-GB" sz="8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GB" sz="800" u="sng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87" name="Straight Connector 486">
            <a:extLst>
              <a:ext uri="{FF2B5EF4-FFF2-40B4-BE49-F238E27FC236}">
                <a16:creationId xmlns:a16="http://schemas.microsoft.com/office/drawing/2014/main" id="{E1328405-E305-064F-BB49-5E09C8D7C1AA}"/>
              </a:ext>
            </a:extLst>
          </p:cNvPr>
          <p:cNvCxnSpPr>
            <a:cxnSpLocks/>
          </p:cNvCxnSpPr>
          <p:nvPr/>
        </p:nvCxnSpPr>
        <p:spPr>
          <a:xfrm flipV="1">
            <a:off x="7921641" y="8499104"/>
            <a:ext cx="498545" cy="359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A036CF56-FD65-AC46-8535-F4DEAA002A2E}"/>
              </a:ext>
            </a:extLst>
          </p:cNvPr>
          <p:cNvCxnSpPr>
            <a:cxnSpLocks/>
          </p:cNvCxnSpPr>
          <p:nvPr/>
        </p:nvCxnSpPr>
        <p:spPr>
          <a:xfrm flipH="1" flipV="1">
            <a:off x="8215235" y="9430161"/>
            <a:ext cx="3381" cy="34945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extBox 304">
            <a:extLst>
              <a:ext uri="{FF2B5EF4-FFF2-40B4-BE49-F238E27FC236}">
                <a16:creationId xmlns:a16="http://schemas.microsoft.com/office/drawing/2014/main" id="{6D4FA6DB-C982-4C4F-A01E-19462A294F54}"/>
              </a:ext>
            </a:extLst>
          </p:cNvPr>
          <p:cNvSpPr txBox="1"/>
          <p:nvPr/>
        </p:nvSpPr>
        <p:spPr>
          <a:xfrm>
            <a:off x="1084638" y="7576431"/>
            <a:ext cx="1747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AO1: </a:t>
            </a:r>
            <a:r>
              <a:rPr lang="en-US" sz="800" b="1" dirty="0">
                <a:solidFill>
                  <a:srgbClr val="FF0000"/>
                </a:solidFill>
              </a:rPr>
              <a:t>Develop</a:t>
            </a:r>
            <a:r>
              <a:rPr lang="en-US" sz="800" b="1" dirty="0"/>
              <a:t> ideas </a:t>
            </a:r>
            <a:r>
              <a:rPr lang="en-US" sz="800" dirty="0"/>
              <a:t>through investigations </a:t>
            </a:r>
            <a:r>
              <a:rPr lang="en-US" sz="800" b="1" dirty="0"/>
              <a:t>demonstrating critical </a:t>
            </a:r>
            <a:r>
              <a:rPr lang="en-US" sz="800" b="1" dirty="0">
                <a:solidFill>
                  <a:srgbClr val="0000FF"/>
                </a:solidFill>
              </a:rPr>
              <a:t>understand</a:t>
            </a:r>
            <a:r>
              <a:rPr lang="en-US" sz="800" b="1" dirty="0">
                <a:solidFill>
                  <a:srgbClr val="385723"/>
                </a:solidFill>
              </a:rPr>
              <a:t>ing</a:t>
            </a:r>
            <a:r>
              <a:rPr lang="en-US" sz="800" b="1" dirty="0"/>
              <a:t> of sources</a:t>
            </a:r>
          </a:p>
          <a:p>
            <a:endParaRPr lang="en-US" sz="800" dirty="0"/>
          </a:p>
        </p:txBody>
      </p: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A036CF56-FD65-AC46-8535-F4DEAA002A2E}"/>
              </a:ext>
            </a:extLst>
          </p:cNvPr>
          <p:cNvCxnSpPr>
            <a:cxnSpLocks/>
          </p:cNvCxnSpPr>
          <p:nvPr/>
        </p:nvCxnSpPr>
        <p:spPr>
          <a:xfrm flipH="1">
            <a:off x="8410180" y="9185823"/>
            <a:ext cx="481402" cy="911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" name="TextBox 307">
            <a:extLst>
              <a:ext uri="{FF2B5EF4-FFF2-40B4-BE49-F238E27FC236}">
                <a16:creationId xmlns:a16="http://schemas.microsoft.com/office/drawing/2014/main" id="{6D4FA6DB-C982-4C4F-A01E-19462A294F54}"/>
              </a:ext>
            </a:extLst>
          </p:cNvPr>
          <p:cNvSpPr txBox="1"/>
          <p:nvPr/>
        </p:nvSpPr>
        <p:spPr>
          <a:xfrm>
            <a:off x="4412406" y="7574310"/>
            <a:ext cx="1454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A04:</a:t>
            </a:r>
            <a:r>
              <a:rPr lang="en-US" sz="800" dirty="0"/>
              <a:t>Resolve i</a:t>
            </a:r>
            <a:r>
              <a:rPr lang="en-US" sz="800" b="1" dirty="0">
                <a:solidFill>
                  <a:srgbClr val="FF00FF"/>
                </a:solidFill>
              </a:rPr>
              <a:t>nvestigations</a:t>
            </a:r>
            <a:r>
              <a:rPr lang="en-US" sz="800" dirty="0"/>
              <a:t> through the </a:t>
            </a:r>
            <a:r>
              <a:rPr lang="en-US" sz="800" b="1" dirty="0">
                <a:solidFill>
                  <a:srgbClr val="FF0000"/>
                </a:solidFill>
              </a:rPr>
              <a:t>creation</a:t>
            </a:r>
            <a:r>
              <a:rPr lang="en-US" sz="800" dirty="0"/>
              <a:t> of a personal piece. </a:t>
            </a:r>
          </a:p>
        </p:txBody>
      </p: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id="{895B5FA7-9B7D-C740-BDC1-BABF9852E3CD}"/>
              </a:ext>
            </a:extLst>
          </p:cNvPr>
          <p:cNvCxnSpPr>
            <a:cxnSpLocks/>
            <a:stCxn id="499" idx="0"/>
          </p:cNvCxnSpPr>
          <p:nvPr/>
        </p:nvCxnSpPr>
        <p:spPr>
          <a:xfrm flipH="1" flipV="1">
            <a:off x="7798960" y="2946464"/>
            <a:ext cx="13129" cy="29415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" name="TextBox 313">
            <a:extLst>
              <a:ext uri="{FF2B5EF4-FFF2-40B4-BE49-F238E27FC236}">
                <a16:creationId xmlns:a16="http://schemas.microsoft.com/office/drawing/2014/main" id="{6D4FA6DB-C982-4C4F-A01E-19462A294F54}"/>
              </a:ext>
            </a:extLst>
          </p:cNvPr>
          <p:cNvSpPr txBox="1"/>
          <p:nvPr/>
        </p:nvSpPr>
        <p:spPr>
          <a:xfrm>
            <a:off x="9104661" y="7844919"/>
            <a:ext cx="572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A03:</a:t>
            </a:r>
            <a:r>
              <a:rPr lang="en-US" sz="800" dirty="0"/>
              <a:t> </a:t>
            </a:r>
            <a:r>
              <a:rPr lang="en-US" sz="800" dirty="0">
                <a:solidFill>
                  <a:srgbClr val="FF0000"/>
                </a:solidFill>
              </a:rPr>
              <a:t>Develop</a:t>
            </a:r>
            <a:r>
              <a:rPr lang="en-US" sz="800" dirty="0"/>
              <a:t> and </a:t>
            </a:r>
            <a:r>
              <a:rPr lang="en-US" sz="800" b="1" dirty="0">
                <a:solidFill>
                  <a:srgbClr val="FF0000"/>
                </a:solidFill>
              </a:rPr>
              <a:t>record</a:t>
            </a:r>
            <a:r>
              <a:rPr lang="en-US" sz="800" dirty="0"/>
              <a:t> a creative journey</a:t>
            </a:r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954624" y="5331241"/>
            <a:ext cx="841075" cy="903301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836222" y="5526736"/>
            <a:ext cx="102873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Trips and Visiting </a:t>
            </a:r>
          </a:p>
          <a:p>
            <a:pPr algn="ctr"/>
            <a:r>
              <a:rPr lang="en-US" sz="1050" b="1" dirty="0"/>
              <a:t>Artists</a:t>
            </a: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E90B3515-1C04-3B48-87C3-F7D5DF41125F}"/>
              </a:ext>
            </a:extLst>
          </p:cNvPr>
          <p:cNvSpPr txBox="1"/>
          <p:nvPr/>
        </p:nvSpPr>
        <p:spPr>
          <a:xfrm>
            <a:off x="5810076" y="5357146"/>
            <a:ext cx="887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Review, Select and Present Portfolio folder</a:t>
            </a:r>
          </a:p>
        </p:txBody>
      </p:sp>
      <p:sp>
        <p:nvSpPr>
          <p:cNvPr id="287" name="TextBox 286"/>
          <p:cNvSpPr txBox="1"/>
          <p:nvPr/>
        </p:nvSpPr>
        <p:spPr>
          <a:xfrm>
            <a:off x="5454770" y="12003197"/>
            <a:ext cx="945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Materials</a:t>
            </a:r>
            <a:r>
              <a:rPr lang="en-US" sz="900" dirty="0"/>
              <a:t>: </a:t>
            </a:r>
            <a:r>
              <a:rPr lang="en-US" sz="900" b="1" dirty="0">
                <a:solidFill>
                  <a:srgbClr val="008000"/>
                </a:solidFill>
              </a:rPr>
              <a:t>Explore</a:t>
            </a:r>
          </a:p>
          <a:p>
            <a:pPr algn="ctr"/>
            <a:r>
              <a:rPr lang="en-US" sz="900" b="1" dirty="0"/>
              <a:t>Surface and texture</a:t>
            </a:r>
            <a:endParaRPr lang="en-US" sz="900" dirty="0"/>
          </a:p>
        </p:txBody>
      </p:sp>
      <p:sp>
        <p:nvSpPr>
          <p:cNvPr id="328" name="TextBox 327"/>
          <p:cNvSpPr txBox="1"/>
          <p:nvPr/>
        </p:nvSpPr>
        <p:spPr>
          <a:xfrm>
            <a:off x="6285099" y="11972177"/>
            <a:ext cx="887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Design</a:t>
            </a:r>
            <a:r>
              <a:rPr lang="en-US" sz="900" dirty="0"/>
              <a:t>: </a:t>
            </a:r>
            <a:r>
              <a:rPr lang="en-US" sz="900" b="1" dirty="0">
                <a:solidFill>
                  <a:srgbClr val="008000"/>
                </a:solidFill>
              </a:rPr>
              <a:t>Using</a:t>
            </a:r>
            <a:r>
              <a:rPr lang="en-US" sz="900" dirty="0"/>
              <a:t> artist </a:t>
            </a:r>
            <a:r>
              <a:rPr lang="en-US" sz="900" b="1" dirty="0">
                <a:solidFill>
                  <a:srgbClr val="0000FF"/>
                </a:solidFill>
              </a:rPr>
              <a:t>influences</a:t>
            </a:r>
            <a:r>
              <a:rPr lang="en-US" sz="900" dirty="0"/>
              <a:t> to inspire ideas.</a:t>
            </a:r>
          </a:p>
        </p:txBody>
      </p: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895B5FA7-9B7D-C740-BDC1-BABF9852E3CD}"/>
              </a:ext>
            </a:extLst>
          </p:cNvPr>
          <p:cNvCxnSpPr>
            <a:cxnSpLocks/>
          </p:cNvCxnSpPr>
          <p:nvPr/>
        </p:nvCxnSpPr>
        <p:spPr>
          <a:xfrm flipV="1">
            <a:off x="7701494" y="11605817"/>
            <a:ext cx="10139" cy="37844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" name="TextBox 351"/>
          <p:cNvSpPr txBox="1"/>
          <p:nvPr/>
        </p:nvSpPr>
        <p:spPr>
          <a:xfrm>
            <a:off x="7859995" y="10585358"/>
            <a:ext cx="14631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0000"/>
                </a:solidFill>
              </a:rPr>
              <a:t>Make</a:t>
            </a:r>
            <a:r>
              <a:rPr lang="en-US" sz="900" dirty="0"/>
              <a:t>: </a:t>
            </a:r>
            <a:r>
              <a:rPr lang="en-US" sz="900" b="1" dirty="0">
                <a:solidFill>
                  <a:srgbClr val="FF0000"/>
                </a:solidFill>
              </a:rPr>
              <a:t>Develop</a:t>
            </a:r>
            <a:r>
              <a:rPr lang="en-US" sz="900" dirty="0">
                <a:solidFill>
                  <a:srgbClr val="FF0000"/>
                </a:solidFill>
              </a:rPr>
              <a:t> </a:t>
            </a:r>
            <a:r>
              <a:rPr lang="en-US" sz="900" dirty="0"/>
              <a:t>and</a:t>
            </a:r>
            <a:r>
              <a:rPr lang="en-US" sz="900" dirty="0">
                <a:solidFill>
                  <a:srgbClr val="FF0000"/>
                </a:solidFill>
              </a:rPr>
              <a:t> </a:t>
            </a:r>
            <a:r>
              <a:rPr lang="en-US" sz="900" b="1" dirty="0">
                <a:solidFill>
                  <a:srgbClr val="660066"/>
                </a:solidFill>
              </a:rPr>
              <a:t>recall</a:t>
            </a:r>
            <a:r>
              <a:rPr lang="en-US" sz="900" dirty="0"/>
              <a:t> Design Cycle – create own ideas and refine them</a:t>
            </a:r>
          </a:p>
        </p:txBody>
      </p:sp>
      <p:cxnSp>
        <p:nvCxnSpPr>
          <p:cNvPr id="373" name="Straight Connector 372">
            <a:extLst>
              <a:ext uri="{FF2B5EF4-FFF2-40B4-BE49-F238E27FC236}">
                <a16:creationId xmlns:a16="http://schemas.microsoft.com/office/drawing/2014/main" id="{895B5FA7-9B7D-C740-BDC1-BABF9852E3CD}"/>
              </a:ext>
            </a:extLst>
          </p:cNvPr>
          <p:cNvCxnSpPr>
            <a:cxnSpLocks/>
          </p:cNvCxnSpPr>
          <p:nvPr/>
        </p:nvCxnSpPr>
        <p:spPr>
          <a:xfrm>
            <a:off x="6695064" y="11634993"/>
            <a:ext cx="14598" cy="32350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" name="TextBox 378"/>
          <p:cNvSpPr txBox="1"/>
          <p:nvPr/>
        </p:nvSpPr>
        <p:spPr>
          <a:xfrm>
            <a:off x="5613847" y="10637879"/>
            <a:ext cx="1310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Evaluate</a:t>
            </a:r>
            <a:r>
              <a:rPr lang="en-US" sz="900" dirty="0"/>
              <a:t>: </a:t>
            </a:r>
            <a:r>
              <a:rPr lang="en-US" sz="900" b="1" dirty="0">
                <a:solidFill>
                  <a:srgbClr val="FF6600"/>
                </a:solidFill>
              </a:rPr>
              <a:t>Modify</a:t>
            </a:r>
            <a:r>
              <a:rPr lang="en-US" sz="900" dirty="0"/>
              <a:t> final Ideas with next steps </a:t>
            </a:r>
          </a:p>
        </p:txBody>
      </p:sp>
      <p:sp>
        <p:nvSpPr>
          <p:cNvPr id="384" name="TextBox 383"/>
          <p:cNvSpPr txBox="1"/>
          <p:nvPr/>
        </p:nvSpPr>
        <p:spPr>
          <a:xfrm>
            <a:off x="3330303" y="11993136"/>
            <a:ext cx="14504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Design</a:t>
            </a:r>
            <a:r>
              <a:rPr lang="en-US" sz="900" dirty="0"/>
              <a:t>: </a:t>
            </a:r>
            <a:r>
              <a:rPr lang="en-US" sz="900" b="1" dirty="0">
                <a:solidFill>
                  <a:srgbClr val="008000"/>
                </a:solidFill>
              </a:rPr>
              <a:t>Using </a:t>
            </a:r>
            <a:r>
              <a:rPr lang="en-US" sz="900" dirty="0"/>
              <a:t>research and exploration from media to inspire ideas</a:t>
            </a:r>
          </a:p>
        </p:txBody>
      </p:sp>
      <p:sp>
        <p:nvSpPr>
          <p:cNvPr id="389" name="TextBox 388"/>
          <p:cNvSpPr txBox="1"/>
          <p:nvPr/>
        </p:nvSpPr>
        <p:spPr>
          <a:xfrm>
            <a:off x="7218837" y="11985006"/>
            <a:ext cx="1060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Introducing Formal</a:t>
            </a:r>
          </a:p>
          <a:p>
            <a:r>
              <a:rPr lang="en-US" sz="900" b="1" dirty="0"/>
              <a:t>Elements</a:t>
            </a:r>
            <a:r>
              <a:rPr lang="en-US" sz="900" dirty="0"/>
              <a:t> Texture &amp; Form</a:t>
            </a:r>
          </a:p>
        </p:txBody>
      </p:sp>
      <p:sp>
        <p:nvSpPr>
          <p:cNvPr id="393" name="TextBox 392"/>
          <p:cNvSpPr txBox="1"/>
          <p:nvPr/>
        </p:nvSpPr>
        <p:spPr>
          <a:xfrm>
            <a:off x="2919120" y="10600117"/>
            <a:ext cx="13108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Evaluate</a:t>
            </a:r>
            <a:r>
              <a:rPr lang="en-US" sz="900" dirty="0"/>
              <a:t>: </a:t>
            </a:r>
            <a:r>
              <a:rPr lang="en-US" sz="900" b="1" dirty="0">
                <a:solidFill>
                  <a:srgbClr val="0000FF"/>
                </a:solidFill>
              </a:rPr>
              <a:t>Explain</a:t>
            </a:r>
            <a:r>
              <a:rPr lang="en-US" sz="900" dirty="0"/>
              <a:t> final ideas with </a:t>
            </a:r>
            <a:r>
              <a:rPr lang="en-US" sz="900" b="1" dirty="0">
                <a:solidFill>
                  <a:srgbClr val="FF6600"/>
                </a:solidFill>
              </a:rPr>
              <a:t>connections </a:t>
            </a:r>
            <a:r>
              <a:rPr lang="en-US" sz="900" dirty="0"/>
              <a:t>to the </a:t>
            </a:r>
            <a:r>
              <a:rPr lang="en-US" sz="900" dirty="0">
                <a:solidFill>
                  <a:srgbClr val="385723"/>
                </a:solidFill>
              </a:rPr>
              <a:t>artist</a:t>
            </a:r>
            <a:endParaRPr lang="en-US" sz="900" dirty="0"/>
          </a:p>
        </p:txBody>
      </p:sp>
      <p:sp>
        <p:nvSpPr>
          <p:cNvPr id="398" name="TextBox 397"/>
          <p:cNvSpPr txBox="1"/>
          <p:nvPr/>
        </p:nvSpPr>
        <p:spPr>
          <a:xfrm>
            <a:off x="4767598" y="11862345"/>
            <a:ext cx="9045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Materials</a:t>
            </a:r>
            <a:r>
              <a:rPr lang="en-US" sz="900" dirty="0"/>
              <a:t>:  paint, crayon, mono printing </a:t>
            </a:r>
          </a:p>
        </p:txBody>
      </p:sp>
      <p:cxnSp>
        <p:nvCxnSpPr>
          <p:cNvPr id="404" name="Straight Connector 403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>
            <a:off x="3851166" y="10976491"/>
            <a:ext cx="699" cy="39728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6" name="TextBox 405"/>
          <p:cNvSpPr txBox="1"/>
          <p:nvPr/>
        </p:nvSpPr>
        <p:spPr>
          <a:xfrm>
            <a:off x="137730" y="9521114"/>
            <a:ext cx="90438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Design</a:t>
            </a:r>
            <a:r>
              <a:rPr lang="en-US" sz="900" dirty="0"/>
              <a:t>: </a:t>
            </a:r>
            <a:r>
              <a:rPr lang="en-US" sz="900" b="1" dirty="0">
                <a:solidFill>
                  <a:srgbClr val="008000"/>
                </a:solidFill>
              </a:rPr>
              <a:t>Using</a:t>
            </a:r>
            <a:r>
              <a:rPr lang="en-US" sz="900" dirty="0"/>
              <a:t> inspiration from Surrealism and information from their cultural background to create a personal composition.</a:t>
            </a:r>
          </a:p>
        </p:txBody>
      </p:sp>
      <p:sp>
        <p:nvSpPr>
          <p:cNvPr id="407" name="TextBox 406"/>
          <p:cNvSpPr txBox="1"/>
          <p:nvPr/>
        </p:nvSpPr>
        <p:spPr>
          <a:xfrm>
            <a:off x="2436627" y="12750276"/>
            <a:ext cx="11479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Make</a:t>
            </a:r>
            <a:r>
              <a:rPr lang="en-US" sz="900" dirty="0"/>
              <a:t>: </a:t>
            </a:r>
            <a:r>
              <a:rPr lang="en-US" sz="900" dirty="0">
                <a:solidFill>
                  <a:srgbClr val="FF0000"/>
                </a:solidFill>
              </a:rPr>
              <a:t>Develop</a:t>
            </a:r>
            <a:r>
              <a:rPr lang="en-US" sz="900" dirty="0"/>
              <a:t> tone </a:t>
            </a:r>
          </a:p>
          <a:p>
            <a:r>
              <a:rPr lang="en-US" sz="900" dirty="0"/>
              <a:t>with mark making, </a:t>
            </a:r>
          </a:p>
          <a:p>
            <a:r>
              <a:rPr lang="en-US" sz="900" dirty="0" err="1"/>
              <a:t>colour</a:t>
            </a:r>
            <a:r>
              <a:rPr lang="en-US" sz="900" dirty="0"/>
              <a:t> and pencil</a:t>
            </a:r>
          </a:p>
        </p:txBody>
      </p:sp>
      <p:sp>
        <p:nvSpPr>
          <p:cNvPr id="409" name="TextBox 408"/>
          <p:cNvSpPr txBox="1"/>
          <p:nvPr/>
        </p:nvSpPr>
        <p:spPr>
          <a:xfrm>
            <a:off x="1368801" y="8158340"/>
            <a:ext cx="13048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Evaluate</a:t>
            </a:r>
            <a:r>
              <a:rPr lang="en-US" sz="900" dirty="0"/>
              <a:t>: </a:t>
            </a:r>
            <a:r>
              <a:rPr lang="en-US" sz="900" b="1" dirty="0">
                <a:solidFill>
                  <a:srgbClr val="FF0000"/>
                </a:solidFill>
              </a:rPr>
              <a:t>Make</a:t>
            </a:r>
            <a:r>
              <a:rPr lang="en-US" sz="900" dirty="0"/>
              <a:t> connections with the world around us and how this inspires artists and </a:t>
            </a:r>
            <a:r>
              <a:rPr lang="en-US" sz="900" dirty="0">
                <a:solidFill>
                  <a:srgbClr val="385723"/>
                </a:solidFill>
              </a:rPr>
              <a:t>design</a:t>
            </a:r>
            <a:r>
              <a:rPr lang="en-US" sz="900" dirty="0"/>
              <a:t>ers</a:t>
            </a:r>
          </a:p>
        </p:txBody>
      </p:sp>
      <p:cxnSp>
        <p:nvCxnSpPr>
          <p:cNvPr id="410" name="Straight Connector 409">
            <a:extLst>
              <a:ext uri="{FF2B5EF4-FFF2-40B4-BE49-F238E27FC236}">
                <a16:creationId xmlns:a16="http://schemas.microsoft.com/office/drawing/2014/main" id="{432DE9D9-B0B5-F742-8942-7B37AAB3C019}"/>
              </a:ext>
            </a:extLst>
          </p:cNvPr>
          <p:cNvCxnSpPr>
            <a:cxnSpLocks/>
          </p:cNvCxnSpPr>
          <p:nvPr/>
        </p:nvCxnSpPr>
        <p:spPr>
          <a:xfrm flipV="1">
            <a:off x="2126689" y="11598565"/>
            <a:ext cx="0" cy="37361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1" name="TextBox 420"/>
          <p:cNvSpPr txBox="1"/>
          <p:nvPr/>
        </p:nvSpPr>
        <p:spPr>
          <a:xfrm>
            <a:off x="2658597" y="8177282"/>
            <a:ext cx="160224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Design</a:t>
            </a:r>
            <a:r>
              <a:rPr lang="en-US" sz="900" dirty="0"/>
              <a:t>: Recall your experience and knowledge so far to investigate, explore and experiment – freedom of </a:t>
            </a:r>
            <a:r>
              <a:rPr lang="en-US" sz="900" b="1" dirty="0">
                <a:solidFill>
                  <a:srgbClr val="FF0000"/>
                </a:solidFill>
              </a:rPr>
              <a:t>design</a:t>
            </a:r>
          </a:p>
        </p:txBody>
      </p:sp>
      <p:sp>
        <p:nvSpPr>
          <p:cNvPr id="426" name="TextBox 425"/>
          <p:cNvSpPr txBox="1"/>
          <p:nvPr/>
        </p:nvSpPr>
        <p:spPr>
          <a:xfrm>
            <a:off x="4908593" y="9791276"/>
            <a:ext cx="11270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Evaluate</a:t>
            </a:r>
            <a:r>
              <a:rPr lang="en-US" sz="900" dirty="0"/>
              <a:t>:</a:t>
            </a:r>
            <a:r>
              <a:rPr lang="en-US" sz="900" b="1" dirty="0">
                <a:solidFill>
                  <a:srgbClr val="FF0000"/>
                </a:solidFill>
              </a:rPr>
              <a:t> Recording </a:t>
            </a:r>
            <a:r>
              <a:rPr lang="en-US" sz="900" dirty="0"/>
              <a:t>your creative journey</a:t>
            </a:r>
          </a:p>
        </p:txBody>
      </p:sp>
      <p:sp>
        <p:nvSpPr>
          <p:cNvPr id="467" name="TextBox 466"/>
          <p:cNvSpPr txBox="1"/>
          <p:nvPr/>
        </p:nvSpPr>
        <p:spPr>
          <a:xfrm>
            <a:off x="3898588" y="9791497"/>
            <a:ext cx="97374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</a:rPr>
              <a:t>Make</a:t>
            </a:r>
            <a:r>
              <a:rPr lang="en-US" sz="900" b="1" dirty="0"/>
              <a:t>, </a:t>
            </a:r>
            <a:r>
              <a:rPr lang="en-US" sz="900" b="1" dirty="0">
                <a:solidFill>
                  <a:schemeClr val="accent6"/>
                </a:solidFill>
              </a:rPr>
              <a:t>Design</a:t>
            </a:r>
            <a:r>
              <a:rPr lang="en-US" sz="900" b="1" dirty="0"/>
              <a:t>, Respond </a:t>
            </a:r>
          </a:p>
          <a:p>
            <a:pPr algn="ctr"/>
            <a:r>
              <a:rPr lang="en-US" sz="900" b="1" dirty="0"/>
              <a:t>INDEPENDENTLY</a:t>
            </a:r>
          </a:p>
        </p:txBody>
      </p:sp>
      <p:cxnSp>
        <p:nvCxnSpPr>
          <p:cNvPr id="473" name="Straight Connector 472">
            <a:extLst>
              <a:ext uri="{FF2B5EF4-FFF2-40B4-BE49-F238E27FC236}">
                <a16:creationId xmlns:a16="http://schemas.microsoft.com/office/drawing/2014/main" id="{432DE9D9-B0B5-F742-8942-7B37AAB3C019}"/>
              </a:ext>
            </a:extLst>
          </p:cNvPr>
          <p:cNvCxnSpPr>
            <a:cxnSpLocks/>
          </p:cNvCxnSpPr>
          <p:nvPr/>
        </p:nvCxnSpPr>
        <p:spPr>
          <a:xfrm flipH="1" flipV="1">
            <a:off x="5056091" y="9424817"/>
            <a:ext cx="7924" cy="38985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4" name="TextBox 473"/>
          <p:cNvSpPr txBox="1"/>
          <p:nvPr/>
        </p:nvSpPr>
        <p:spPr>
          <a:xfrm>
            <a:off x="486378" y="11201236"/>
            <a:ext cx="1101142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Build on and </a:t>
            </a:r>
            <a:r>
              <a:rPr lang="en-US" sz="900" dirty="0">
                <a:solidFill>
                  <a:srgbClr val="FF0000"/>
                </a:solidFill>
              </a:rPr>
              <a:t>develop</a:t>
            </a:r>
            <a:r>
              <a:rPr lang="en-US" sz="900" dirty="0"/>
              <a:t> skills which will refine past learning by selecting and experimenting with new media, materials, techniques and processes</a:t>
            </a:r>
            <a:r>
              <a:rPr lang="en-US" sz="800" dirty="0"/>
              <a:t>. </a:t>
            </a:r>
          </a:p>
        </p:txBody>
      </p:sp>
      <p:cxnSp>
        <p:nvCxnSpPr>
          <p:cNvPr id="427" name="Straight Connector 426">
            <a:extLst>
              <a:ext uri="{FF2B5EF4-FFF2-40B4-BE49-F238E27FC236}">
                <a16:creationId xmlns:a16="http://schemas.microsoft.com/office/drawing/2014/main" id="{65FCA499-607B-1148-8444-5FEC248B0198}"/>
              </a:ext>
            </a:extLst>
          </p:cNvPr>
          <p:cNvCxnSpPr>
            <a:cxnSpLocks/>
          </p:cNvCxnSpPr>
          <p:nvPr/>
        </p:nvCxnSpPr>
        <p:spPr>
          <a:xfrm flipH="1" flipV="1">
            <a:off x="8706938" y="4291095"/>
            <a:ext cx="383862" cy="4686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4" name="Rectangle 393"/>
          <p:cNvSpPr/>
          <p:nvPr/>
        </p:nvSpPr>
        <p:spPr>
          <a:xfrm>
            <a:off x="673369" y="3224861"/>
            <a:ext cx="672353" cy="147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4" name="Straight Connector 503">
            <a:extLst>
              <a:ext uri="{FF2B5EF4-FFF2-40B4-BE49-F238E27FC236}">
                <a16:creationId xmlns:a16="http://schemas.microsoft.com/office/drawing/2014/main" id="{192FEB05-E34C-E146-9EA6-587B7AEFD772}"/>
              </a:ext>
            </a:extLst>
          </p:cNvPr>
          <p:cNvCxnSpPr>
            <a:cxnSpLocks/>
          </p:cNvCxnSpPr>
          <p:nvPr/>
        </p:nvCxnSpPr>
        <p:spPr>
          <a:xfrm flipH="1">
            <a:off x="8730271" y="3343653"/>
            <a:ext cx="391574" cy="6590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Connector 504">
            <a:extLst>
              <a:ext uri="{FF2B5EF4-FFF2-40B4-BE49-F238E27FC236}">
                <a16:creationId xmlns:a16="http://schemas.microsoft.com/office/drawing/2014/main" id="{A7C6716C-32A9-3E41-9445-F62338DFDF8F}"/>
              </a:ext>
            </a:extLst>
          </p:cNvPr>
          <p:cNvCxnSpPr>
            <a:cxnSpLocks/>
          </p:cNvCxnSpPr>
          <p:nvPr/>
        </p:nvCxnSpPr>
        <p:spPr>
          <a:xfrm flipH="1">
            <a:off x="7135549" y="1940669"/>
            <a:ext cx="15346" cy="66854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1" name="Picture 350"/>
          <p:cNvPicPr>
            <a:picLocks noChangeAspect="1"/>
          </p:cNvPicPr>
          <p:nvPr/>
        </p:nvPicPr>
        <p:blipFill rotWithShape="1">
          <a:blip r:embed="rId8"/>
          <a:srcRect b="8363"/>
          <a:stretch/>
        </p:blipFill>
        <p:spPr>
          <a:xfrm>
            <a:off x="7140832" y="16819628"/>
            <a:ext cx="520257" cy="514888"/>
          </a:xfrm>
          <a:prstGeom prst="rect">
            <a:avLst/>
          </a:prstGeom>
        </p:spPr>
      </p:pic>
      <p:sp>
        <p:nvSpPr>
          <p:cNvPr id="507" name="TextBox 506"/>
          <p:cNvSpPr txBox="1"/>
          <p:nvPr/>
        </p:nvSpPr>
        <p:spPr>
          <a:xfrm>
            <a:off x="3854416" y="14920506"/>
            <a:ext cx="9323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385723"/>
                </a:solidFill>
              </a:rPr>
              <a:t>Design</a:t>
            </a:r>
            <a:r>
              <a:rPr lang="en-US" sz="900" dirty="0"/>
              <a:t>: </a:t>
            </a:r>
            <a:r>
              <a:rPr lang="en-US" sz="900" b="1" dirty="0">
                <a:solidFill>
                  <a:srgbClr val="FF0000"/>
                </a:solidFill>
              </a:rPr>
              <a:t>Explore</a:t>
            </a:r>
            <a:r>
              <a:rPr lang="en-US" sz="900" dirty="0"/>
              <a:t> and </a:t>
            </a:r>
            <a:r>
              <a:rPr lang="en-US" sz="900" b="1" dirty="0">
                <a:solidFill>
                  <a:srgbClr val="00B050"/>
                </a:solidFill>
              </a:rPr>
              <a:t>Experiment </a:t>
            </a:r>
            <a:r>
              <a:rPr lang="en-US" sz="900" b="1" dirty="0"/>
              <a:t>Line and Shape</a:t>
            </a:r>
            <a:endParaRPr lang="en-US" sz="900" dirty="0"/>
          </a:p>
        </p:txBody>
      </p:sp>
      <p:sp>
        <p:nvSpPr>
          <p:cNvPr id="508" name="Oval 507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3964972" y="15481464"/>
            <a:ext cx="783187" cy="72398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TextBox 415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3991375" y="15562546"/>
            <a:ext cx="7390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The Blue Planet</a:t>
            </a:r>
          </a:p>
          <a:p>
            <a:pPr algn="ctr"/>
            <a:r>
              <a:rPr lang="en-US" sz="1050" b="1" dirty="0"/>
              <a:t>Term 2</a:t>
            </a:r>
          </a:p>
        </p:txBody>
      </p:sp>
      <p:sp>
        <p:nvSpPr>
          <p:cNvPr id="510" name="Oval 509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1452986" y="15400028"/>
            <a:ext cx="839580" cy="72398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" name="TextBox 514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1520930" y="15543815"/>
            <a:ext cx="7192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Africa</a:t>
            </a:r>
          </a:p>
          <a:p>
            <a:pPr algn="ctr"/>
            <a:r>
              <a:rPr lang="en-US" sz="1050" b="1" dirty="0"/>
              <a:t>Term 3</a:t>
            </a:r>
          </a:p>
          <a:p>
            <a:pPr algn="ctr"/>
            <a:endParaRPr lang="en-US" sz="1050" b="1" dirty="0"/>
          </a:p>
        </p:txBody>
      </p:sp>
      <p:sp>
        <p:nvSpPr>
          <p:cNvPr id="516" name="TextBox 515"/>
          <p:cNvSpPr txBox="1"/>
          <p:nvPr/>
        </p:nvSpPr>
        <p:spPr>
          <a:xfrm>
            <a:off x="6547045" y="14923696"/>
            <a:ext cx="10093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Introducing</a:t>
            </a:r>
            <a:r>
              <a:rPr lang="en-GB" sz="900" dirty="0"/>
              <a:t> Formal Elements Colour &amp; Pattern</a:t>
            </a:r>
            <a:endParaRPr lang="en-US" sz="900" dirty="0"/>
          </a:p>
        </p:txBody>
      </p:sp>
      <p:sp>
        <p:nvSpPr>
          <p:cNvPr id="517" name="TextBox 516"/>
          <p:cNvSpPr txBox="1"/>
          <p:nvPr/>
        </p:nvSpPr>
        <p:spPr>
          <a:xfrm>
            <a:off x="5624388" y="14883308"/>
            <a:ext cx="9848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 Introducing </a:t>
            </a:r>
            <a:r>
              <a:rPr lang="en-GB" sz="900" dirty="0"/>
              <a:t>Formal Elements Line &amp; Shape</a:t>
            </a:r>
            <a:endParaRPr lang="en-US" sz="900" dirty="0"/>
          </a:p>
        </p:txBody>
      </p:sp>
      <p:cxnSp>
        <p:nvCxnSpPr>
          <p:cNvPr id="518" name="Straight Connector 517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>
            <a:off x="5983429" y="15383165"/>
            <a:ext cx="0" cy="2801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Straight Connector 518">
            <a:extLst>
              <a:ext uri="{FF2B5EF4-FFF2-40B4-BE49-F238E27FC236}">
                <a16:creationId xmlns:a16="http://schemas.microsoft.com/office/drawing/2014/main" id="{432DE9D9-B0B5-F742-8942-7B37AAB3C019}"/>
              </a:ext>
            </a:extLst>
          </p:cNvPr>
          <p:cNvCxnSpPr>
            <a:cxnSpLocks/>
          </p:cNvCxnSpPr>
          <p:nvPr/>
        </p:nvCxnSpPr>
        <p:spPr>
          <a:xfrm flipH="1" flipV="1">
            <a:off x="5364122" y="16008083"/>
            <a:ext cx="2415" cy="34584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" name="TextBox 521"/>
          <p:cNvSpPr txBox="1"/>
          <p:nvPr/>
        </p:nvSpPr>
        <p:spPr>
          <a:xfrm>
            <a:off x="2515257" y="16551987"/>
            <a:ext cx="970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</a:rPr>
              <a:t>Make</a:t>
            </a:r>
            <a:r>
              <a:rPr lang="en-US" sz="900" dirty="0"/>
              <a:t>:</a:t>
            </a:r>
          </a:p>
          <a:p>
            <a:pPr algn="ctr"/>
            <a:r>
              <a:rPr lang="en-US" sz="900" b="1" dirty="0">
                <a:solidFill>
                  <a:schemeClr val="accent1"/>
                </a:solidFill>
              </a:rPr>
              <a:t> </a:t>
            </a:r>
            <a:r>
              <a:rPr lang="en-US" sz="900" b="1" dirty="0">
                <a:solidFill>
                  <a:srgbClr val="0000FF"/>
                </a:solidFill>
              </a:rPr>
              <a:t>Demonstrate</a:t>
            </a:r>
            <a:r>
              <a:rPr lang="en-US" sz="900" b="1" dirty="0">
                <a:solidFill>
                  <a:schemeClr val="accent1"/>
                </a:solidFill>
              </a:rPr>
              <a:t> </a:t>
            </a:r>
            <a:r>
              <a:rPr lang="en-US" sz="900" dirty="0"/>
              <a:t>mark making and observational recording skills </a:t>
            </a:r>
          </a:p>
        </p:txBody>
      </p:sp>
      <p:cxnSp>
        <p:nvCxnSpPr>
          <p:cNvPr id="523" name="Straight Connector 522">
            <a:extLst>
              <a:ext uri="{FF2B5EF4-FFF2-40B4-BE49-F238E27FC236}">
                <a16:creationId xmlns:a16="http://schemas.microsoft.com/office/drawing/2014/main" id="{432DE9D9-B0B5-F742-8942-7B37AAB3C019}"/>
              </a:ext>
            </a:extLst>
          </p:cNvPr>
          <p:cNvCxnSpPr>
            <a:cxnSpLocks/>
          </p:cNvCxnSpPr>
          <p:nvPr/>
        </p:nvCxnSpPr>
        <p:spPr>
          <a:xfrm flipH="1" flipV="1">
            <a:off x="2986517" y="15961508"/>
            <a:ext cx="10808" cy="59047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4" name="TextBox 523"/>
          <p:cNvSpPr txBox="1"/>
          <p:nvPr/>
        </p:nvSpPr>
        <p:spPr>
          <a:xfrm>
            <a:off x="403705" y="15783320"/>
            <a:ext cx="9466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Design</a:t>
            </a:r>
            <a:r>
              <a:rPr lang="en-US" sz="900" dirty="0"/>
              <a:t>: </a:t>
            </a:r>
            <a:r>
              <a:rPr lang="en-US" sz="900" b="1" dirty="0">
                <a:solidFill>
                  <a:srgbClr val="FF00FF"/>
                </a:solidFill>
              </a:rPr>
              <a:t>researching </a:t>
            </a:r>
            <a:r>
              <a:rPr lang="en-US" sz="900" b="1" dirty="0"/>
              <a:t>African Masks</a:t>
            </a:r>
            <a:r>
              <a:rPr lang="en-US" sz="900" dirty="0"/>
              <a:t> </a:t>
            </a:r>
            <a:endParaRPr lang="en-US" sz="900" dirty="0">
              <a:solidFill>
                <a:srgbClr val="385723"/>
              </a:solidFill>
            </a:endParaRPr>
          </a:p>
        </p:txBody>
      </p:sp>
      <p:sp>
        <p:nvSpPr>
          <p:cNvPr id="525" name="TextBox 524"/>
          <p:cNvSpPr txBox="1"/>
          <p:nvPr/>
        </p:nvSpPr>
        <p:spPr>
          <a:xfrm>
            <a:off x="1859887" y="14709552"/>
            <a:ext cx="8595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385723"/>
                </a:solidFill>
              </a:rPr>
              <a:t>Design</a:t>
            </a:r>
            <a:r>
              <a:rPr lang="en-US" sz="900" dirty="0"/>
              <a:t>:</a:t>
            </a:r>
            <a:r>
              <a:rPr lang="en-US" sz="900" b="1" dirty="0"/>
              <a:t> and </a:t>
            </a:r>
            <a:r>
              <a:rPr lang="en-US" sz="900" b="1" dirty="0">
                <a:solidFill>
                  <a:srgbClr val="FF0000"/>
                </a:solidFill>
              </a:rPr>
              <a:t>produce an </a:t>
            </a:r>
            <a:r>
              <a:rPr lang="en-US" sz="900" b="1" dirty="0"/>
              <a:t>African Mask</a:t>
            </a:r>
            <a:endParaRPr lang="en-US" sz="900" dirty="0"/>
          </a:p>
        </p:txBody>
      </p:sp>
      <p:cxnSp>
        <p:nvCxnSpPr>
          <p:cNvPr id="527" name="Straight Connector 526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 flipH="1">
            <a:off x="1519544" y="14919513"/>
            <a:ext cx="377802" cy="11967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8" name="TextBox 527"/>
          <p:cNvSpPr txBox="1"/>
          <p:nvPr/>
        </p:nvSpPr>
        <p:spPr>
          <a:xfrm>
            <a:off x="4241507" y="16901000"/>
            <a:ext cx="9150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</a:rPr>
              <a:t>Make</a:t>
            </a:r>
            <a:r>
              <a:rPr lang="en-US" sz="900" dirty="0"/>
              <a:t>: </a:t>
            </a:r>
            <a:r>
              <a:rPr lang="en-US" sz="900" b="1" dirty="0">
                <a:solidFill>
                  <a:srgbClr val="FF00FF"/>
                </a:solidFill>
              </a:rPr>
              <a:t>Produce </a:t>
            </a:r>
            <a:r>
              <a:rPr lang="en-US" sz="900" b="1" dirty="0"/>
              <a:t>a final response</a:t>
            </a:r>
            <a:endParaRPr lang="en-US" sz="900" dirty="0"/>
          </a:p>
        </p:txBody>
      </p:sp>
      <p:sp>
        <p:nvSpPr>
          <p:cNvPr id="529" name="TextBox 528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932776" y="14853318"/>
            <a:ext cx="10287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50" b="1" dirty="0"/>
          </a:p>
        </p:txBody>
      </p:sp>
      <p:cxnSp>
        <p:nvCxnSpPr>
          <p:cNvPr id="531" name="Straight Connector 530">
            <a:extLst>
              <a:ext uri="{FF2B5EF4-FFF2-40B4-BE49-F238E27FC236}">
                <a16:creationId xmlns:a16="http://schemas.microsoft.com/office/drawing/2014/main" id="{432DE9D9-B0B5-F742-8942-7B37AAB3C019}"/>
              </a:ext>
            </a:extLst>
          </p:cNvPr>
          <p:cNvCxnSpPr>
            <a:cxnSpLocks/>
          </p:cNvCxnSpPr>
          <p:nvPr/>
        </p:nvCxnSpPr>
        <p:spPr>
          <a:xfrm>
            <a:off x="976690" y="14744737"/>
            <a:ext cx="343846" cy="10726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" name="Oval 511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1822220" y="13238432"/>
            <a:ext cx="799392" cy="7698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7" name="Oval 536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4105817" y="13303759"/>
            <a:ext cx="747524" cy="72398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1" name="Oval 540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8056680" y="11552094"/>
            <a:ext cx="901742" cy="91108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3" name="Oval 542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4722081" y="10990434"/>
            <a:ext cx="970202" cy="8835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5" name="Oval 544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922027" y="10316477"/>
            <a:ext cx="843048" cy="82899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Time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</a:rPr>
              <a:t>Term 3</a:t>
            </a:r>
          </a:p>
        </p:txBody>
      </p:sp>
      <p:sp>
        <p:nvSpPr>
          <p:cNvPr id="553" name="TextBox 5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1708200" y="13312763"/>
            <a:ext cx="10287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/>
          </a:p>
          <a:p>
            <a:pPr algn="ctr"/>
            <a:r>
              <a:rPr lang="en-US" sz="900" b="1" dirty="0" err="1"/>
              <a:t>Colour</a:t>
            </a:r>
            <a:r>
              <a:rPr lang="en-US" sz="900" b="1" dirty="0"/>
              <a:t> Theory</a:t>
            </a:r>
          </a:p>
          <a:p>
            <a:pPr algn="ctr"/>
            <a:r>
              <a:rPr lang="en-US" sz="900" b="1" dirty="0"/>
              <a:t>Term 1</a:t>
            </a:r>
          </a:p>
        </p:txBody>
      </p:sp>
      <p:sp>
        <p:nvSpPr>
          <p:cNvPr id="555" name="TextBox 554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3947304" y="13475155"/>
            <a:ext cx="1028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Pop Art</a:t>
            </a:r>
          </a:p>
          <a:p>
            <a:pPr algn="ctr"/>
            <a:r>
              <a:rPr lang="en-US" sz="900" b="1" dirty="0"/>
              <a:t>Term 2</a:t>
            </a:r>
          </a:p>
        </p:txBody>
      </p:sp>
      <p:sp>
        <p:nvSpPr>
          <p:cNvPr id="561" name="TextBox 560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8030325" y="11764761"/>
            <a:ext cx="9703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Natural Forms</a:t>
            </a:r>
          </a:p>
          <a:p>
            <a:pPr algn="ctr"/>
            <a:r>
              <a:rPr lang="en-US" sz="900" b="1" dirty="0"/>
              <a:t>Insects</a:t>
            </a:r>
          </a:p>
          <a:p>
            <a:pPr algn="ctr"/>
            <a:r>
              <a:rPr lang="en-US" sz="900" b="1" dirty="0"/>
              <a:t>Term 1</a:t>
            </a:r>
          </a:p>
        </p:txBody>
      </p:sp>
      <p:sp>
        <p:nvSpPr>
          <p:cNvPr id="563" name="TextBox 56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4717504" y="11175275"/>
            <a:ext cx="9530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Cakes and Sweets</a:t>
            </a:r>
          </a:p>
          <a:p>
            <a:pPr algn="ctr"/>
            <a:r>
              <a:rPr lang="en-US" sz="900" b="1" dirty="0"/>
              <a:t>Term 2</a:t>
            </a:r>
          </a:p>
        </p:txBody>
      </p:sp>
      <p:cxnSp>
        <p:nvCxnSpPr>
          <p:cNvPr id="567" name="Straight Connector 566">
            <a:extLst>
              <a:ext uri="{FF2B5EF4-FFF2-40B4-BE49-F238E27FC236}">
                <a16:creationId xmlns:a16="http://schemas.microsoft.com/office/drawing/2014/main" id="{432DE9D9-B0B5-F742-8942-7B37AAB3C019}"/>
              </a:ext>
            </a:extLst>
          </p:cNvPr>
          <p:cNvCxnSpPr>
            <a:cxnSpLocks/>
          </p:cNvCxnSpPr>
          <p:nvPr/>
        </p:nvCxnSpPr>
        <p:spPr>
          <a:xfrm flipV="1">
            <a:off x="5806068" y="11683303"/>
            <a:ext cx="1679" cy="30095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8" name="TextBox 567"/>
          <p:cNvSpPr txBox="1"/>
          <p:nvPr/>
        </p:nvSpPr>
        <p:spPr>
          <a:xfrm>
            <a:off x="4975770" y="14145505"/>
            <a:ext cx="12827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Design</a:t>
            </a:r>
            <a:r>
              <a:rPr lang="en-US" sz="900" dirty="0"/>
              <a:t>: </a:t>
            </a:r>
            <a:r>
              <a:rPr lang="en-US" sz="900" b="1" dirty="0">
                <a:solidFill>
                  <a:srgbClr val="008000"/>
                </a:solidFill>
              </a:rPr>
              <a:t>Using </a:t>
            </a:r>
            <a:r>
              <a:rPr lang="en-US" sz="900" dirty="0"/>
              <a:t>research and exploration from media to inspire ideas</a:t>
            </a:r>
          </a:p>
        </p:txBody>
      </p:sp>
      <p:cxnSp>
        <p:nvCxnSpPr>
          <p:cNvPr id="569" name="Straight Connector 568">
            <a:extLst>
              <a:ext uri="{FF2B5EF4-FFF2-40B4-BE49-F238E27FC236}">
                <a16:creationId xmlns:a16="http://schemas.microsoft.com/office/drawing/2014/main" id="{E1328405-E305-064F-BB49-5E09C8D7C1AA}"/>
              </a:ext>
            </a:extLst>
          </p:cNvPr>
          <p:cNvCxnSpPr>
            <a:cxnSpLocks/>
          </p:cNvCxnSpPr>
          <p:nvPr/>
        </p:nvCxnSpPr>
        <p:spPr>
          <a:xfrm>
            <a:off x="6199260" y="11013532"/>
            <a:ext cx="20212" cy="35781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1" name="Straight Connector 570">
            <a:extLst>
              <a:ext uri="{FF2B5EF4-FFF2-40B4-BE49-F238E27FC236}">
                <a16:creationId xmlns:a16="http://schemas.microsoft.com/office/drawing/2014/main" id="{432DE9D9-B0B5-F742-8942-7B37AAB3C019}"/>
              </a:ext>
            </a:extLst>
          </p:cNvPr>
          <p:cNvCxnSpPr>
            <a:cxnSpLocks/>
          </p:cNvCxnSpPr>
          <p:nvPr/>
        </p:nvCxnSpPr>
        <p:spPr>
          <a:xfrm flipV="1">
            <a:off x="3538482" y="11652339"/>
            <a:ext cx="9197" cy="36453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2" name="TextBox 571"/>
          <p:cNvSpPr txBox="1"/>
          <p:nvPr/>
        </p:nvSpPr>
        <p:spPr>
          <a:xfrm flipH="1">
            <a:off x="2997268" y="9712019"/>
            <a:ext cx="884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Explore: </a:t>
            </a:r>
            <a:r>
              <a:rPr lang="en-US" sz="900" dirty="0"/>
              <a:t>Surrealism and artist links e.g. Salvador Dali</a:t>
            </a:r>
          </a:p>
        </p:txBody>
      </p:sp>
      <p:sp>
        <p:nvSpPr>
          <p:cNvPr id="573" name="TextBox 572"/>
          <p:cNvSpPr txBox="1"/>
          <p:nvPr/>
        </p:nvSpPr>
        <p:spPr>
          <a:xfrm>
            <a:off x="216815" y="12814310"/>
            <a:ext cx="1507016" cy="7848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You will be using the </a:t>
            </a:r>
            <a:r>
              <a:rPr lang="en-US" sz="900" dirty="0" err="1"/>
              <a:t>colour</a:t>
            </a:r>
            <a:r>
              <a:rPr lang="en-US" sz="900" dirty="0"/>
              <a:t> theory to  </a:t>
            </a:r>
            <a:r>
              <a:rPr lang="en-US" sz="900" dirty="0">
                <a:solidFill>
                  <a:srgbClr val="FF0000"/>
                </a:solidFill>
              </a:rPr>
              <a:t>develop </a:t>
            </a:r>
            <a:r>
              <a:rPr lang="en-US" sz="900" dirty="0"/>
              <a:t>your understanding of the use of warm, cool and tertiary  </a:t>
            </a:r>
            <a:r>
              <a:rPr lang="en-US" sz="900" dirty="0" err="1"/>
              <a:t>colours</a:t>
            </a:r>
            <a:endParaRPr lang="en-US" sz="800" dirty="0"/>
          </a:p>
        </p:txBody>
      </p:sp>
      <p:sp>
        <p:nvSpPr>
          <p:cNvPr id="578" name="TextBox 577"/>
          <p:cNvSpPr txBox="1"/>
          <p:nvPr/>
        </p:nvSpPr>
        <p:spPr>
          <a:xfrm>
            <a:off x="1872776" y="10643830"/>
            <a:ext cx="11161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Make</a:t>
            </a:r>
            <a:r>
              <a:rPr lang="en-US" sz="900" dirty="0"/>
              <a:t>:</a:t>
            </a:r>
            <a:r>
              <a:rPr lang="en-US" sz="900" b="1" dirty="0"/>
              <a:t> </a:t>
            </a:r>
            <a:r>
              <a:rPr lang="en-US" sz="900" b="1" dirty="0">
                <a:solidFill>
                  <a:srgbClr val="FF0000"/>
                </a:solidFill>
              </a:rPr>
              <a:t>Explore</a:t>
            </a:r>
          </a:p>
          <a:p>
            <a:r>
              <a:rPr lang="en-US" sz="900" b="1" dirty="0">
                <a:solidFill>
                  <a:srgbClr val="FF0000"/>
                </a:solidFill>
              </a:rPr>
              <a:t> </a:t>
            </a:r>
            <a:r>
              <a:rPr lang="en-US" sz="900" dirty="0"/>
              <a:t>techniques and </a:t>
            </a:r>
          </a:p>
          <a:p>
            <a:r>
              <a:rPr lang="en-US" sz="900" dirty="0"/>
              <a:t>media</a:t>
            </a:r>
          </a:p>
        </p:txBody>
      </p:sp>
      <p:sp>
        <p:nvSpPr>
          <p:cNvPr id="579" name="TextBox 578"/>
          <p:cNvSpPr txBox="1"/>
          <p:nvPr/>
        </p:nvSpPr>
        <p:spPr>
          <a:xfrm>
            <a:off x="1909937" y="9902728"/>
            <a:ext cx="11013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Design</a:t>
            </a:r>
            <a:r>
              <a:rPr lang="en-US" sz="900" dirty="0"/>
              <a:t>: </a:t>
            </a:r>
            <a:r>
              <a:rPr lang="en-US" sz="900" b="1" dirty="0">
                <a:solidFill>
                  <a:srgbClr val="008000"/>
                </a:solidFill>
              </a:rPr>
              <a:t>Develop </a:t>
            </a:r>
            <a:r>
              <a:rPr lang="en-US" sz="900" b="1" dirty="0"/>
              <a:t>understanding of composition</a:t>
            </a:r>
            <a:endParaRPr lang="en-US" sz="900" dirty="0"/>
          </a:p>
        </p:txBody>
      </p:sp>
      <p:cxnSp>
        <p:nvCxnSpPr>
          <p:cNvPr id="580" name="Straight Connector 579">
            <a:extLst>
              <a:ext uri="{FF2B5EF4-FFF2-40B4-BE49-F238E27FC236}">
                <a16:creationId xmlns:a16="http://schemas.microsoft.com/office/drawing/2014/main" id="{432DE9D9-B0B5-F742-8942-7B37AAB3C019}"/>
              </a:ext>
            </a:extLst>
          </p:cNvPr>
          <p:cNvCxnSpPr>
            <a:cxnSpLocks/>
          </p:cNvCxnSpPr>
          <p:nvPr/>
        </p:nvCxnSpPr>
        <p:spPr>
          <a:xfrm>
            <a:off x="777959" y="9835133"/>
            <a:ext cx="452163" cy="20005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1" name="Straight Connector 580">
            <a:extLst>
              <a:ext uri="{FF2B5EF4-FFF2-40B4-BE49-F238E27FC236}">
                <a16:creationId xmlns:a16="http://schemas.microsoft.com/office/drawing/2014/main" id="{432DE9D9-B0B5-F742-8942-7B37AAB3C019}"/>
              </a:ext>
            </a:extLst>
          </p:cNvPr>
          <p:cNvCxnSpPr>
            <a:cxnSpLocks/>
          </p:cNvCxnSpPr>
          <p:nvPr/>
        </p:nvCxnSpPr>
        <p:spPr>
          <a:xfrm flipV="1">
            <a:off x="4111061" y="9469626"/>
            <a:ext cx="14303" cy="34635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2" name="Straight Connector 581">
            <a:extLst>
              <a:ext uri="{FF2B5EF4-FFF2-40B4-BE49-F238E27FC236}">
                <a16:creationId xmlns:a16="http://schemas.microsoft.com/office/drawing/2014/main" id="{2E2CCA24-81E9-D442-B021-72DAECEE6CBB}"/>
              </a:ext>
            </a:extLst>
          </p:cNvPr>
          <p:cNvCxnSpPr>
            <a:cxnSpLocks/>
          </p:cNvCxnSpPr>
          <p:nvPr/>
        </p:nvCxnSpPr>
        <p:spPr>
          <a:xfrm>
            <a:off x="2503304" y="11024148"/>
            <a:ext cx="3812" cy="32219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" name="Straight Connector 583">
            <a:extLst>
              <a:ext uri="{FF2B5EF4-FFF2-40B4-BE49-F238E27FC236}">
                <a16:creationId xmlns:a16="http://schemas.microsoft.com/office/drawing/2014/main" id="{895B5FA7-9B7D-C740-BDC1-BABF9852E3CD}"/>
              </a:ext>
            </a:extLst>
          </p:cNvPr>
          <p:cNvCxnSpPr>
            <a:cxnSpLocks/>
          </p:cNvCxnSpPr>
          <p:nvPr/>
        </p:nvCxnSpPr>
        <p:spPr>
          <a:xfrm flipH="1">
            <a:off x="1435794" y="10154455"/>
            <a:ext cx="393932" cy="107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6" name="TextBox 585"/>
          <p:cNvSpPr txBox="1"/>
          <p:nvPr/>
        </p:nvSpPr>
        <p:spPr>
          <a:xfrm>
            <a:off x="169639" y="8131934"/>
            <a:ext cx="1101142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You now </a:t>
            </a:r>
            <a:r>
              <a:rPr lang="en-US" sz="900" b="1" dirty="0">
                <a:solidFill>
                  <a:srgbClr val="0070C0"/>
                </a:solidFill>
              </a:rPr>
              <a:t>understand</a:t>
            </a:r>
            <a:r>
              <a:rPr lang="en-US" sz="900" dirty="0"/>
              <a:t> the FORMAL ELEMENTS of ART and are using your ART VOCABULARY</a:t>
            </a:r>
            <a:endParaRPr lang="en-US" sz="800" dirty="0"/>
          </a:p>
        </p:txBody>
      </p:sp>
      <p:cxnSp>
        <p:nvCxnSpPr>
          <p:cNvPr id="587" name="Straight Connector 586">
            <a:extLst>
              <a:ext uri="{FF2B5EF4-FFF2-40B4-BE49-F238E27FC236}">
                <a16:creationId xmlns:a16="http://schemas.microsoft.com/office/drawing/2014/main" id="{4014782C-4C57-2749-B186-F07B6C952DA1}"/>
              </a:ext>
            </a:extLst>
          </p:cNvPr>
          <p:cNvCxnSpPr>
            <a:cxnSpLocks/>
          </p:cNvCxnSpPr>
          <p:nvPr/>
        </p:nvCxnSpPr>
        <p:spPr>
          <a:xfrm>
            <a:off x="3848272" y="8814115"/>
            <a:ext cx="0" cy="43715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1" name="Picture 6" descr="Image result for painted colour whee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199" y="16868018"/>
            <a:ext cx="744932" cy="6150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" name="Picture 59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29310" y="12556538"/>
            <a:ext cx="360130" cy="321865"/>
          </a:xfrm>
          <a:prstGeom prst="rect">
            <a:avLst/>
          </a:prstGeom>
        </p:spPr>
      </p:pic>
      <p:pic>
        <p:nvPicPr>
          <p:cNvPr id="595" name="Picture 12" descr="Image result for artist design cycle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" r="11310"/>
          <a:stretch/>
        </p:blipFill>
        <p:spPr bwMode="auto">
          <a:xfrm>
            <a:off x="4182420" y="8183592"/>
            <a:ext cx="781633" cy="7211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6" name="Picture 14" descr="Image result for succes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547" y="9076828"/>
            <a:ext cx="494413" cy="3937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" name="Picture 16" descr="Image result for printmaking clip ar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800" y="13791346"/>
            <a:ext cx="797487" cy="4574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7" name="Picture 22" descr="Image result for eye clip art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56" b="20718"/>
          <a:stretch/>
        </p:blipFill>
        <p:spPr bwMode="auto">
          <a:xfrm flipH="1">
            <a:off x="1811577" y="12826973"/>
            <a:ext cx="627761" cy="3303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5" name="TextBox 374"/>
          <p:cNvSpPr txBox="1"/>
          <p:nvPr/>
        </p:nvSpPr>
        <p:spPr>
          <a:xfrm>
            <a:off x="979531" y="16452877"/>
            <a:ext cx="9608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Materials</a:t>
            </a:r>
            <a:r>
              <a:rPr lang="en-US" sz="900" dirty="0"/>
              <a:t>: </a:t>
            </a:r>
          </a:p>
          <a:p>
            <a:pPr algn="ctr"/>
            <a:r>
              <a:rPr lang="en-US" sz="900" b="1" dirty="0">
                <a:solidFill>
                  <a:srgbClr val="0000FF"/>
                </a:solidFill>
              </a:rPr>
              <a:t>Remember</a:t>
            </a:r>
            <a:r>
              <a:rPr lang="en-US" sz="900" dirty="0"/>
              <a:t> </a:t>
            </a:r>
            <a:r>
              <a:rPr lang="en-US" sz="900" dirty="0" err="1"/>
              <a:t>colour</a:t>
            </a:r>
            <a:r>
              <a:rPr lang="en-US" sz="900" dirty="0"/>
              <a:t> mixing</a:t>
            </a:r>
          </a:p>
        </p:txBody>
      </p:sp>
      <p:cxnSp>
        <p:nvCxnSpPr>
          <p:cNvPr id="382" name="Straight Connector 381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 flipH="1">
            <a:off x="3793083" y="15390629"/>
            <a:ext cx="193362" cy="33622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5" name="TextBox 384"/>
          <p:cNvSpPr txBox="1"/>
          <p:nvPr/>
        </p:nvSpPr>
        <p:spPr>
          <a:xfrm>
            <a:off x="112979" y="15048250"/>
            <a:ext cx="997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385723"/>
                </a:solidFill>
              </a:rPr>
              <a:t>Design</a:t>
            </a:r>
            <a:r>
              <a:rPr lang="en-US" sz="900" dirty="0"/>
              <a:t>: </a:t>
            </a:r>
            <a:r>
              <a:rPr lang="en-US" sz="900" b="1" dirty="0">
                <a:solidFill>
                  <a:srgbClr val="FF0000"/>
                </a:solidFill>
              </a:rPr>
              <a:t>Explore</a:t>
            </a:r>
            <a:r>
              <a:rPr lang="en-US" sz="900" dirty="0"/>
              <a:t> and </a:t>
            </a:r>
            <a:r>
              <a:rPr lang="en-US" sz="900" b="1" dirty="0">
                <a:solidFill>
                  <a:srgbClr val="00B050"/>
                </a:solidFill>
              </a:rPr>
              <a:t>Experiment </a:t>
            </a:r>
            <a:r>
              <a:rPr lang="en-US" sz="900" b="1" dirty="0"/>
              <a:t>with model making </a:t>
            </a:r>
            <a:endParaRPr lang="en-US" sz="900" dirty="0"/>
          </a:p>
        </p:txBody>
      </p:sp>
      <p:cxnSp>
        <p:nvCxnSpPr>
          <p:cNvPr id="399" name="Straight Connector 398">
            <a:extLst>
              <a:ext uri="{FF2B5EF4-FFF2-40B4-BE49-F238E27FC236}">
                <a16:creationId xmlns:a16="http://schemas.microsoft.com/office/drawing/2014/main" id="{432DE9D9-B0B5-F742-8942-7B37AAB3C019}"/>
              </a:ext>
            </a:extLst>
          </p:cNvPr>
          <p:cNvCxnSpPr>
            <a:cxnSpLocks/>
          </p:cNvCxnSpPr>
          <p:nvPr/>
        </p:nvCxnSpPr>
        <p:spPr>
          <a:xfrm flipV="1">
            <a:off x="998015" y="15293049"/>
            <a:ext cx="310799" cy="18023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Connector 400">
            <a:extLst>
              <a:ext uri="{FF2B5EF4-FFF2-40B4-BE49-F238E27FC236}">
                <a16:creationId xmlns:a16="http://schemas.microsoft.com/office/drawing/2014/main" id="{432DE9D9-B0B5-F742-8942-7B37AAB3C019}"/>
              </a:ext>
            </a:extLst>
          </p:cNvPr>
          <p:cNvCxnSpPr>
            <a:cxnSpLocks/>
          </p:cNvCxnSpPr>
          <p:nvPr/>
        </p:nvCxnSpPr>
        <p:spPr>
          <a:xfrm flipV="1">
            <a:off x="1797593" y="15961508"/>
            <a:ext cx="602140" cy="74164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>
            <a:extLst>
              <a:ext uri="{FF2B5EF4-FFF2-40B4-BE49-F238E27FC236}">
                <a16:creationId xmlns:a16="http://schemas.microsoft.com/office/drawing/2014/main" id="{961FDAD1-5049-0440-B861-F50CEA6B536C}"/>
              </a:ext>
            </a:extLst>
          </p:cNvPr>
          <p:cNvCxnSpPr>
            <a:cxnSpLocks/>
          </p:cNvCxnSpPr>
          <p:nvPr/>
        </p:nvCxnSpPr>
        <p:spPr>
          <a:xfrm flipV="1">
            <a:off x="1112790" y="6989084"/>
            <a:ext cx="406754" cy="3175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9" name="TextBox 428"/>
          <p:cNvSpPr txBox="1"/>
          <p:nvPr/>
        </p:nvSpPr>
        <p:spPr>
          <a:xfrm>
            <a:off x="8326010" y="2252448"/>
            <a:ext cx="10370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Tattoo artist</a:t>
            </a:r>
          </a:p>
        </p:txBody>
      </p:sp>
      <p:sp>
        <p:nvSpPr>
          <p:cNvPr id="431" name="TextBox 430"/>
          <p:cNvSpPr txBox="1"/>
          <p:nvPr/>
        </p:nvSpPr>
        <p:spPr>
          <a:xfrm>
            <a:off x="8958422" y="2915521"/>
            <a:ext cx="6654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Set Design</a:t>
            </a:r>
          </a:p>
        </p:txBody>
      </p:sp>
      <p:sp>
        <p:nvSpPr>
          <p:cNvPr id="432" name="TextBox 431"/>
          <p:cNvSpPr txBox="1"/>
          <p:nvPr/>
        </p:nvSpPr>
        <p:spPr>
          <a:xfrm>
            <a:off x="4514022" y="1411701"/>
            <a:ext cx="664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Foundation Studies in Art</a:t>
            </a:r>
          </a:p>
        </p:txBody>
      </p:sp>
      <p:cxnSp>
        <p:nvCxnSpPr>
          <p:cNvPr id="440" name="Straight Connector 439">
            <a:extLst>
              <a:ext uri="{FF2B5EF4-FFF2-40B4-BE49-F238E27FC236}">
                <a16:creationId xmlns:a16="http://schemas.microsoft.com/office/drawing/2014/main" id="{65FCA499-607B-1148-8444-5FEC248B0198}"/>
              </a:ext>
            </a:extLst>
          </p:cNvPr>
          <p:cNvCxnSpPr>
            <a:cxnSpLocks/>
          </p:cNvCxnSpPr>
          <p:nvPr/>
        </p:nvCxnSpPr>
        <p:spPr>
          <a:xfrm flipV="1">
            <a:off x="7400160" y="2943841"/>
            <a:ext cx="0" cy="46571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" name="Picture 449">
            <a:extLst>
              <a:ext uri="{FF2B5EF4-FFF2-40B4-BE49-F238E27FC236}">
                <a16:creationId xmlns:a16="http://schemas.microsoft.com/office/drawing/2014/main" id="{33F47C95-C1D6-CD47-B11E-D7339BE77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030" y="6038599"/>
            <a:ext cx="964477" cy="890872"/>
          </a:xfrm>
          <a:prstGeom prst="rect">
            <a:avLst/>
          </a:prstGeom>
        </p:spPr>
      </p:pic>
      <p:pic>
        <p:nvPicPr>
          <p:cNvPr id="461" name="Picture 8" descr="Image result for clip art printmakingmaki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751" y="3157601"/>
            <a:ext cx="869611" cy="65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2" name="Picture 10" descr="Image result for clip art jewlery maki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927" y="3525298"/>
            <a:ext cx="702988" cy="702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3" name="Picture 12" descr="Image result for clip art theatr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493" y="4899697"/>
            <a:ext cx="746160" cy="54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5" name="Picture 16" descr="Image result for clip art textil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070" y="5663712"/>
            <a:ext cx="694453" cy="7613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" name="Picture 22" descr="Image result for clip art fashion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968" y="1311462"/>
            <a:ext cx="911499" cy="9114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D89E90C-F943-F030-0B5A-835678A53650}"/>
              </a:ext>
            </a:extLst>
          </p:cNvPr>
          <p:cNvSpPr txBox="1"/>
          <p:nvPr/>
        </p:nvSpPr>
        <p:spPr>
          <a:xfrm>
            <a:off x="1636198" y="16829554"/>
            <a:ext cx="85830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</a:rPr>
              <a:t>Make</a:t>
            </a:r>
            <a:r>
              <a:rPr lang="en-US" sz="900" dirty="0"/>
              <a:t>: </a:t>
            </a:r>
            <a:r>
              <a:rPr lang="en-US" sz="900" b="1" dirty="0">
                <a:solidFill>
                  <a:srgbClr val="FF00FF"/>
                </a:solidFill>
              </a:rPr>
              <a:t>Produce </a:t>
            </a:r>
            <a:r>
              <a:rPr lang="en-US" sz="900" b="1" dirty="0"/>
              <a:t>a final response</a:t>
            </a:r>
            <a:endParaRPr lang="en-US" sz="9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A63BFCB-330E-3FC1-DA54-626AC0E5A7D4}"/>
              </a:ext>
            </a:extLst>
          </p:cNvPr>
          <p:cNvCxnSpPr>
            <a:cxnSpLocks/>
          </p:cNvCxnSpPr>
          <p:nvPr/>
        </p:nvCxnSpPr>
        <p:spPr>
          <a:xfrm flipV="1">
            <a:off x="2253856" y="15948610"/>
            <a:ext cx="457014" cy="88885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5" name="Picture 454">
            <a:extLst>
              <a:ext uri="{FF2B5EF4-FFF2-40B4-BE49-F238E27FC236}">
                <a16:creationId xmlns:a16="http://schemas.microsoft.com/office/drawing/2014/main" id="{F8A52463-2E38-F49C-E19C-0B9F510DA0B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6394138" y="14130883"/>
            <a:ext cx="694766" cy="646331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75B9DC2-E0C3-D07B-F2CD-749A50AFA8FB}"/>
              </a:ext>
            </a:extLst>
          </p:cNvPr>
          <p:cNvCxnSpPr>
            <a:cxnSpLocks/>
          </p:cNvCxnSpPr>
          <p:nvPr/>
        </p:nvCxnSpPr>
        <p:spPr>
          <a:xfrm flipH="1" flipV="1">
            <a:off x="5810030" y="15961508"/>
            <a:ext cx="201830" cy="74528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2" name="Picture 471" descr="Artists Who Create Artworks of Insects - The Arty Teacher">
            <a:extLst>
              <a:ext uri="{FF2B5EF4-FFF2-40B4-BE49-F238E27FC236}">
                <a16:creationId xmlns:a16="http://schemas.microsoft.com/office/drawing/2014/main" id="{37BB2564-5137-F6BC-5233-4953DA6C3EC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910" y="10906486"/>
            <a:ext cx="812165" cy="572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Picture 478">
            <a:extLst>
              <a:ext uri="{FF2B5EF4-FFF2-40B4-BE49-F238E27FC236}">
                <a16:creationId xmlns:a16="http://schemas.microsoft.com/office/drawing/2014/main" id="{3CC51230-A0B1-0E24-A5E7-7E8AB3D0186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196324" y="10398337"/>
            <a:ext cx="730324" cy="612787"/>
          </a:xfrm>
          <a:prstGeom prst="rect">
            <a:avLst/>
          </a:prstGeom>
        </p:spPr>
      </p:pic>
      <p:pic>
        <p:nvPicPr>
          <p:cNvPr id="491" name="Picture 490">
            <a:extLst>
              <a:ext uri="{FF2B5EF4-FFF2-40B4-BE49-F238E27FC236}">
                <a16:creationId xmlns:a16="http://schemas.microsoft.com/office/drawing/2014/main" id="{44628BD7-E071-8F3D-51C2-E09717A08FF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89003" y="9185823"/>
            <a:ext cx="799290" cy="578036"/>
          </a:xfrm>
          <a:prstGeom prst="rect">
            <a:avLst/>
          </a:prstGeom>
        </p:spPr>
      </p:pic>
      <p:sp>
        <p:nvSpPr>
          <p:cNvPr id="499" name="TextBox 498">
            <a:extLst>
              <a:ext uri="{FF2B5EF4-FFF2-40B4-BE49-F238E27FC236}">
                <a16:creationId xmlns:a16="http://schemas.microsoft.com/office/drawing/2014/main" id="{63A3EA49-7903-1FA5-2C4C-D5B6188E3A3B}"/>
              </a:ext>
            </a:extLst>
          </p:cNvPr>
          <p:cNvSpPr txBox="1"/>
          <p:nvPr/>
        </p:nvSpPr>
        <p:spPr>
          <a:xfrm>
            <a:off x="7496579" y="3240619"/>
            <a:ext cx="631020" cy="218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Architect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30C616D9-E19D-B4D1-4078-E0B9A0206FB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702621" y="9034398"/>
            <a:ext cx="657282" cy="512258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1145DC-BF5B-9AD0-F32F-884B15F95595}"/>
              </a:ext>
            </a:extLst>
          </p:cNvPr>
          <p:cNvCxnSpPr>
            <a:cxnSpLocks/>
          </p:cNvCxnSpPr>
          <p:nvPr/>
        </p:nvCxnSpPr>
        <p:spPr>
          <a:xfrm flipV="1">
            <a:off x="4669665" y="15980337"/>
            <a:ext cx="197843" cy="85484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1AA8B1A-AFBF-8280-24CC-6B1EB2DC4351}"/>
              </a:ext>
            </a:extLst>
          </p:cNvPr>
          <p:cNvSpPr/>
          <p:nvPr/>
        </p:nvSpPr>
        <p:spPr>
          <a:xfrm>
            <a:off x="110836" y="129234"/>
            <a:ext cx="33980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>
                  <a:solidFill>
                    <a:srgbClr val="FF3399"/>
                  </a:solidFill>
                </a:ln>
                <a:solidFill>
                  <a:srgbClr val="FF33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Creative Arts</a:t>
            </a:r>
            <a:endParaRPr lang="en-US" sz="4800" b="0" cap="none" spc="0" dirty="0">
              <a:ln w="0">
                <a:solidFill>
                  <a:srgbClr val="FF3399"/>
                </a:solidFill>
              </a:ln>
              <a:solidFill>
                <a:srgbClr val="FF33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Rectangle 26" descr="A painted surface and a brush stroking the orange paint">
            <a:extLst>
              <a:ext uri="{FF2B5EF4-FFF2-40B4-BE49-F238E27FC236}">
                <a16:creationId xmlns:a16="http://schemas.microsoft.com/office/drawing/2014/main" id="{29D17CBF-99E6-8CD8-AD0B-FCAAF808DC3B}"/>
              </a:ext>
            </a:extLst>
          </p:cNvPr>
          <p:cNvSpPr/>
          <p:nvPr/>
        </p:nvSpPr>
        <p:spPr>
          <a:xfrm>
            <a:off x="8254927" y="15490580"/>
            <a:ext cx="1135722" cy="707886"/>
          </a:xfrm>
          <a:prstGeom prst="rect">
            <a:avLst/>
          </a:prstGeom>
          <a:blipFill dpi="0"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Vijaya" panose="020B0502040204020203" pitchFamily="18" charset="0"/>
                <a:cs typeface="Vijaya" panose="020B0502040204020203" pitchFamily="18" charset="0"/>
              </a:rPr>
              <a:t>Get</a:t>
            </a:r>
          </a:p>
          <a:p>
            <a:pPr algn="ctr"/>
            <a:r>
              <a:rPr lang="en-US" sz="20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Vijaya" panose="020B0502040204020203" pitchFamily="18" charset="0"/>
                <a:cs typeface="Vijaya" panose="020B0502040204020203" pitchFamily="18" charset="0"/>
              </a:rPr>
              <a:t>Creative</a:t>
            </a:r>
            <a:endParaRPr lang="en-US" sz="2000" b="1" cap="none" spc="0" dirty="0">
              <a:ln w="127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/>
              <a:latin typeface="Vijaya" panose="020B0502040204020203" pitchFamily="18" charset="0"/>
              <a:cs typeface="Vijaya" panose="020B0502040204020203" pitchFamily="18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DBF254C-AA42-0F70-731A-A3338F1F1641}"/>
              </a:ext>
            </a:extLst>
          </p:cNvPr>
          <p:cNvCxnSpPr>
            <a:cxnSpLocks/>
          </p:cNvCxnSpPr>
          <p:nvPr/>
        </p:nvCxnSpPr>
        <p:spPr>
          <a:xfrm flipV="1">
            <a:off x="1111560" y="15511827"/>
            <a:ext cx="312344" cy="3983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6" name="Straight Connector 495">
            <a:extLst>
              <a:ext uri="{FF2B5EF4-FFF2-40B4-BE49-F238E27FC236}">
                <a16:creationId xmlns:a16="http://schemas.microsoft.com/office/drawing/2014/main" id="{185A1979-3AC0-1B7E-D7C1-AEBAB4CC8F39}"/>
              </a:ext>
            </a:extLst>
          </p:cNvPr>
          <p:cNvCxnSpPr>
            <a:cxnSpLocks/>
          </p:cNvCxnSpPr>
          <p:nvPr/>
        </p:nvCxnSpPr>
        <p:spPr>
          <a:xfrm>
            <a:off x="3286963" y="15351327"/>
            <a:ext cx="307" cy="43306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CC258D7-5240-9AAF-9A04-9C1FB1B5BB20}"/>
              </a:ext>
            </a:extLst>
          </p:cNvPr>
          <p:cNvCxnSpPr>
            <a:cxnSpLocks/>
          </p:cNvCxnSpPr>
          <p:nvPr/>
        </p:nvCxnSpPr>
        <p:spPr>
          <a:xfrm flipH="1" flipV="1">
            <a:off x="5707560" y="13777400"/>
            <a:ext cx="2415" cy="34584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9" name="Oval 53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5912070" y="13206725"/>
            <a:ext cx="930504" cy="96360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7" name="TextBox 556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5916932" y="13287706"/>
            <a:ext cx="94054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Day of the Dead Printmaking</a:t>
            </a:r>
          </a:p>
          <a:p>
            <a:pPr algn="ctr"/>
            <a:r>
              <a:rPr lang="en-US" sz="900" b="1" dirty="0"/>
              <a:t>Text &amp; Image</a:t>
            </a:r>
          </a:p>
          <a:p>
            <a:pPr algn="ctr"/>
            <a:r>
              <a:rPr lang="en-US" sz="900" b="1" dirty="0"/>
              <a:t>Term 3</a:t>
            </a:r>
          </a:p>
        </p:txBody>
      </p:sp>
      <p:pic>
        <p:nvPicPr>
          <p:cNvPr id="1026" name="Picture 2" descr="Roy Lichtenstein - Pop Art Great | First Friday | Art Classes, Art Studio |  Art Attack">
            <a:extLst>
              <a:ext uri="{FF2B5EF4-FFF2-40B4-BE49-F238E27FC236}">
                <a16:creationId xmlns:a16="http://schemas.microsoft.com/office/drawing/2014/main" id="{E1A2F648-E369-441E-35AF-5E73EA1B7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699" y="12625810"/>
            <a:ext cx="642349" cy="59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A1871109-A96E-7233-01BD-2E507D6D3BEF}"/>
              </a:ext>
            </a:extLst>
          </p:cNvPr>
          <p:cNvCxnSpPr>
            <a:cxnSpLocks/>
          </p:cNvCxnSpPr>
          <p:nvPr/>
        </p:nvCxnSpPr>
        <p:spPr>
          <a:xfrm flipH="1">
            <a:off x="8200732" y="11093189"/>
            <a:ext cx="321963" cy="36369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953FD4AE-D4B4-A393-A2AA-1661B95351CF}"/>
              </a:ext>
            </a:extLst>
          </p:cNvPr>
          <p:cNvCxnSpPr>
            <a:cxnSpLocks/>
          </p:cNvCxnSpPr>
          <p:nvPr/>
        </p:nvCxnSpPr>
        <p:spPr>
          <a:xfrm flipV="1">
            <a:off x="3510997" y="9439825"/>
            <a:ext cx="14303" cy="34635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72C84944-4F77-D5BD-2B29-80442998EF0F}"/>
              </a:ext>
            </a:extLst>
          </p:cNvPr>
          <p:cNvCxnSpPr>
            <a:cxnSpLocks/>
          </p:cNvCxnSpPr>
          <p:nvPr/>
        </p:nvCxnSpPr>
        <p:spPr>
          <a:xfrm>
            <a:off x="2439338" y="8818712"/>
            <a:ext cx="0" cy="43715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D502F60A-0096-6CBA-5F55-FC5632C150D1}"/>
              </a:ext>
            </a:extLst>
          </p:cNvPr>
          <p:cNvCxnSpPr>
            <a:cxnSpLocks/>
          </p:cNvCxnSpPr>
          <p:nvPr/>
        </p:nvCxnSpPr>
        <p:spPr>
          <a:xfrm>
            <a:off x="777959" y="6420476"/>
            <a:ext cx="514757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90E54E76-FA42-5CED-8D14-8735AB36ECC3}"/>
              </a:ext>
            </a:extLst>
          </p:cNvPr>
          <p:cNvCxnSpPr>
            <a:cxnSpLocks/>
          </p:cNvCxnSpPr>
          <p:nvPr/>
        </p:nvCxnSpPr>
        <p:spPr>
          <a:xfrm>
            <a:off x="1042116" y="5122849"/>
            <a:ext cx="373563" cy="9412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34454D5E-9B13-B9F4-9362-94A6B9E239A7}"/>
              </a:ext>
            </a:extLst>
          </p:cNvPr>
          <p:cNvCxnSpPr>
            <a:cxnSpLocks/>
          </p:cNvCxnSpPr>
          <p:nvPr/>
        </p:nvCxnSpPr>
        <p:spPr>
          <a:xfrm flipH="1" flipV="1">
            <a:off x="6126053" y="5101991"/>
            <a:ext cx="90562" cy="23348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C71A91ED-D13C-C6CC-EDBF-6AA21C77EF63}"/>
              </a:ext>
            </a:extLst>
          </p:cNvPr>
          <p:cNvCxnSpPr>
            <a:cxnSpLocks/>
          </p:cNvCxnSpPr>
          <p:nvPr/>
        </p:nvCxnSpPr>
        <p:spPr>
          <a:xfrm flipH="1">
            <a:off x="3088411" y="4270523"/>
            <a:ext cx="3874" cy="41035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A53E2CF5-C51E-1BD1-F4BC-E57ECD1B057B}"/>
              </a:ext>
            </a:extLst>
          </p:cNvPr>
          <p:cNvCxnSpPr>
            <a:cxnSpLocks/>
          </p:cNvCxnSpPr>
          <p:nvPr/>
        </p:nvCxnSpPr>
        <p:spPr>
          <a:xfrm flipH="1">
            <a:off x="4118212" y="4476198"/>
            <a:ext cx="14757" cy="30519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EF924E01-D34D-5FB1-99DA-D086CA37CD51}"/>
              </a:ext>
            </a:extLst>
          </p:cNvPr>
          <p:cNvCxnSpPr>
            <a:cxnSpLocks/>
          </p:cNvCxnSpPr>
          <p:nvPr/>
        </p:nvCxnSpPr>
        <p:spPr>
          <a:xfrm flipV="1">
            <a:off x="2702954" y="5005672"/>
            <a:ext cx="6292" cy="32482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B22F2E6F-00F8-E9CB-62C7-F39E114A017D}"/>
              </a:ext>
            </a:extLst>
          </p:cNvPr>
          <p:cNvCxnSpPr>
            <a:cxnSpLocks/>
          </p:cNvCxnSpPr>
          <p:nvPr/>
        </p:nvCxnSpPr>
        <p:spPr>
          <a:xfrm flipV="1">
            <a:off x="3777021" y="4995868"/>
            <a:ext cx="6292" cy="32482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4" name="Picture 4" descr="Image">
            <a:extLst>
              <a:ext uri="{FF2B5EF4-FFF2-40B4-BE49-F238E27FC236}">
                <a16:creationId xmlns:a16="http://schemas.microsoft.com/office/drawing/2014/main" id="{7987E8A7-F144-C5DB-F468-414391D8E8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8" t="6383" r="21359"/>
          <a:stretch/>
        </p:blipFill>
        <p:spPr bwMode="auto">
          <a:xfrm>
            <a:off x="3455110" y="224512"/>
            <a:ext cx="801844" cy="137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8235D30-B0D3-A859-6578-D0ECBC6C2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56" y="814484"/>
            <a:ext cx="2944852" cy="20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TextBox 155">
            <a:extLst>
              <a:ext uri="{FF2B5EF4-FFF2-40B4-BE49-F238E27FC236}">
                <a16:creationId xmlns:a16="http://schemas.microsoft.com/office/drawing/2014/main" id="{CF31F8BA-8DC4-C725-A44B-ACD26AEE8556}"/>
              </a:ext>
            </a:extLst>
          </p:cNvPr>
          <p:cNvSpPr txBox="1"/>
          <p:nvPr/>
        </p:nvSpPr>
        <p:spPr>
          <a:xfrm>
            <a:off x="128590" y="960544"/>
            <a:ext cx="318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00CC99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Learning Journey</a:t>
            </a:r>
            <a:endParaRPr lang="en-GB" sz="2800" b="1" dirty="0">
              <a:solidFill>
                <a:srgbClr val="00CC99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pic>
        <p:nvPicPr>
          <p:cNvPr id="157" name="Picture 156">
            <a:extLst>
              <a:ext uri="{FF2B5EF4-FFF2-40B4-BE49-F238E27FC236}">
                <a16:creationId xmlns:a16="http://schemas.microsoft.com/office/drawing/2014/main" id="{FDEA28DC-31CA-7237-2640-6EF65B7043CF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grayscl/>
          </a:blip>
          <a:srcRect b="23601"/>
          <a:stretch/>
        </p:blipFill>
        <p:spPr>
          <a:xfrm>
            <a:off x="6912144" y="227121"/>
            <a:ext cx="1561474" cy="1130858"/>
          </a:xfrm>
          <a:prstGeom prst="rect">
            <a:avLst/>
          </a:prstGeom>
        </p:spPr>
      </p:pic>
      <p:pic>
        <p:nvPicPr>
          <p:cNvPr id="307" name="Picture 306">
            <a:extLst>
              <a:ext uri="{FF2B5EF4-FFF2-40B4-BE49-F238E27FC236}">
                <a16:creationId xmlns:a16="http://schemas.microsoft.com/office/drawing/2014/main" id="{43CA9D44-71AA-0F45-8E2E-DC8C8F3664F0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879184" y="613628"/>
            <a:ext cx="728518" cy="728518"/>
          </a:xfrm>
          <a:prstGeom prst="rect">
            <a:avLst/>
          </a:prstGeom>
        </p:spPr>
      </p:pic>
      <p:grpSp>
        <p:nvGrpSpPr>
          <p:cNvPr id="168" name="Group 167">
            <a:extLst>
              <a:ext uri="{FF2B5EF4-FFF2-40B4-BE49-F238E27FC236}">
                <a16:creationId xmlns:a16="http://schemas.microsoft.com/office/drawing/2014/main" id="{1D94C6C1-683A-6E4D-D3F7-B2AE2241718C}"/>
              </a:ext>
            </a:extLst>
          </p:cNvPr>
          <p:cNvGrpSpPr/>
          <p:nvPr/>
        </p:nvGrpSpPr>
        <p:grpSpPr>
          <a:xfrm>
            <a:off x="7180921" y="15299162"/>
            <a:ext cx="1198918" cy="1088289"/>
            <a:chOff x="11142811" y="14596654"/>
            <a:chExt cx="1306800" cy="1304869"/>
          </a:xfrm>
        </p:grpSpPr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7D50B21B-14F4-06A2-FE7E-265EA12FB475}"/>
                </a:ext>
              </a:extLst>
            </p:cNvPr>
            <p:cNvSpPr/>
            <p:nvPr/>
          </p:nvSpPr>
          <p:spPr>
            <a:xfrm>
              <a:off x="11142811" y="14596654"/>
              <a:ext cx="1306800" cy="130486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latin typeface="Euphemia" panose="020B0503040102020104" pitchFamily="34" charset="0"/>
              </a:endParaRPr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9C2019D2-7D32-AAA7-1492-71D7E271270D}"/>
                </a:ext>
              </a:extLst>
            </p:cNvPr>
            <p:cNvSpPr/>
            <p:nvPr/>
          </p:nvSpPr>
          <p:spPr>
            <a:xfrm>
              <a:off x="11338927" y="14790331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latin typeface="Euphemia" panose="020B0503040102020104" pitchFamily="34" charset="0"/>
              </a:endParaRP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2463D8B0-E930-9798-C0E0-4D8B1E6E6D74}"/>
                </a:ext>
              </a:extLst>
            </p:cNvPr>
            <p:cNvSpPr txBox="1"/>
            <p:nvPr/>
          </p:nvSpPr>
          <p:spPr>
            <a:xfrm>
              <a:off x="11387215" y="14991966"/>
              <a:ext cx="8410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atin typeface="Euphemia" panose="020B0503040102020104" pitchFamily="34" charset="0"/>
                </a:rPr>
                <a:t>7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37BAFBA5-5BED-84E9-5FA7-C4FC7854864C}"/>
                </a:ext>
              </a:extLst>
            </p:cNvPr>
            <p:cNvSpPr txBox="1"/>
            <p:nvPr/>
          </p:nvSpPr>
          <p:spPr>
            <a:xfrm>
              <a:off x="11353495" y="14838095"/>
              <a:ext cx="8410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Euphemia" panose="020B0503040102020104" pitchFamily="34" charset="0"/>
                </a:rPr>
                <a:t>YEAR</a:t>
              </a: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4DB9B2D4-3E59-66ED-561B-AAAEAF66C020}"/>
              </a:ext>
            </a:extLst>
          </p:cNvPr>
          <p:cNvGrpSpPr/>
          <p:nvPr/>
        </p:nvGrpSpPr>
        <p:grpSpPr>
          <a:xfrm>
            <a:off x="910985" y="13596647"/>
            <a:ext cx="1228456" cy="1167932"/>
            <a:chOff x="11142811" y="14596654"/>
            <a:chExt cx="1306800" cy="1304869"/>
          </a:xfrm>
        </p:grpSpPr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BBF85B5D-50D2-D452-8755-E158A8E35BBD}"/>
                </a:ext>
              </a:extLst>
            </p:cNvPr>
            <p:cNvSpPr/>
            <p:nvPr/>
          </p:nvSpPr>
          <p:spPr>
            <a:xfrm>
              <a:off x="11142811" y="14596654"/>
              <a:ext cx="1306800" cy="1304869"/>
            </a:xfrm>
            <a:prstGeom prst="ellipse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latin typeface="Euphemia" panose="020B0503040102020104" pitchFamily="34" charset="0"/>
              </a:endParaRPr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E23689A5-DDAB-B822-C509-7EC6DD0D7502}"/>
                </a:ext>
              </a:extLst>
            </p:cNvPr>
            <p:cNvSpPr/>
            <p:nvPr/>
          </p:nvSpPr>
          <p:spPr>
            <a:xfrm>
              <a:off x="11338927" y="14790331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latin typeface="Euphemia" panose="020B0503040102020104" pitchFamily="34" charset="0"/>
              </a:endParaRP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92CDC861-3C96-13EB-F3BC-4903BF126BF4}"/>
                </a:ext>
              </a:extLst>
            </p:cNvPr>
            <p:cNvSpPr txBox="1"/>
            <p:nvPr/>
          </p:nvSpPr>
          <p:spPr>
            <a:xfrm>
              <a:off x="11375674" y="14991984"/>
              <a:ext cx="8410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atin typeface="Euphemia" panose="020B0503040102020104" pitchFamily="34" charset="0"/>
                </a:rPr>
                <a:t>8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9D4C1B22-7395-B7FE-5EA3-A717CCA8BC35}"/>
                </a:ext>
              </a:extLst>
            </p:cNvPr>
            <p:cNvSpPr txBox="1"/>
            <p:nvPr/>
          </p:nvSpPr>
          <p:spPr>
            <a:xfrm>
              <a:off x="11353495" y="14838095"/>
              <a:ext cx="8410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Euphemia" panose="020B0503040102020104" pitchFamily="34" charset="0"/>
                </a:rPr>
                <a:t>YEAR</a:t>
              </a: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4349F926-4E8E-A798-B188-1B2E7AC6C39F}"/>
              </a:ext>
            </a:extLst>
          </p:cNvPr>
          <p:cNvGrpSpPr/>
          <p:nvPr/>
        </p:nvGrpSpPr>
        <p:grpSpPr>
          <a:xfrm>
            <a:off x="8192283" y="12349340"/>
            <a:ext cx="1205279" cy="1184960"/>
            <a:chOff x="11142811" y="14596654"/>
            <a:chExt cx="1306800" cy="1304869"/>
          </a:xfrm>
        </p:grpSpPr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0426C4F7-34AC-5F4E-0A29-63F053AAACB1}"/>
                </a:ext>
              </a:extLst>
            </p:cNvPr>
            <p:cNvSpPr/>
            <p:nvPr/>
          </p:nvSpPr>
          <p:spPr>
            <a:xfrm>
              <a:off x="11142811" y="14596654"/>
              <a:ext cx="1306800" cy="1304869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latin typeface="Euphemia" panose="020B0503040102020104" pitchFamily="34" charset="0"/>
              </a:endParaRP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C155ACEB-6F31-2672-A7A2-3DD0A3748750}"/>
                </a:ext>
              </a:extLst>
            </p:cNvPr>
            <p:cNvSpPr/>
            <p:nvPr/>
          </p:nvSpPr>
          <p:spPr>
            <a:xfrm>
              <a:off x="11338927" y="14790331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latin typeface="Euphemia" panose="020B0503040102020104" pitchFamily="34" charset="0"/>
              </a:endParaRP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0B5F0067-F489-4791-27A2-4E6B48C48985}"/>
                </a:ext>
              </a:extLst>
            </p:cNvPr>
            <p:cNvSpPr txBox="1"/>
            <p:nvPr/>
          </p:nvSpPr>
          <p:spPr>
            <a:xfrm>
              <a:off x="11375674" y="14991984"/>
              <a:ext cx="8410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atin typeface="Euphemia" panose="020B0503040102020104" pitchFamily="34" charset="0"/>
                </a:rPr>
                <a:t>9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34A72D5F-6302-0A6D-B820-A5CC7C076E7B}"/>
                </a:ext>
              </a:extLst>
            </p:cNvPr>
            <p:cNvSpPr txBox="1"/>
            <p:nvPr/>
          </p:nvSpPr>
          <p:spPr>
            <a:xfrm>
              <a:off x="11353495" y="14838095"/>
              <a:ext cx="8410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Euphemia" panose="020B0503040102020104" pitchFamily="34" charset="0"/>
                </a:rPr>
                <a:t>YEAR</a:t>
              </a:r>
            </a:p>
          </p:txBody>
        </p:sp>
      </p:grpSp>
      <p:sp>
        <p:nvSpPr>
          <p:cNvPr id="190" name="TextBox 189">
            <a:extLst>
              <a:ext uri="{FF2B5EF4-FFF2-40B4-BE49-F238E27FC236}">
                <a16:creationId xmlns:a16="http://schemas.microsoft.com/office/drawing/2014/main" id="{D900E8D1-2CB3-9570-469B-32E333A14C09}"/>
              </a:ext>
            </a:extLst>
          </p:cNvPr>
          <p:cNvSpPr txBox="1"/>
          <p:nvPr/>
        </p:nvSpPr>
        <p:spPr>
          <a:xfrm>
            <a:off x="154603" y="2837144"/>
            <a:ext cx="1896115" cy="646331"/>
          </a:xfrm>
          <a:prstGeom prst="rect">
            <a:avLst/>
          </a:prstGeom>
          <a:solidFill>
            <a:srgbClr val="FF0066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Component 1</a:t>
            </a:r>
          </a:p>
          <a:p>
            <a:r>
              <a:rPr lang="en-US" sz="1200" b="1" dirty="0"/>
              <a:t>Sustained Project </a:t>
            </a:r>
          </a:p>
          <a:p>
            <a:r>
              <a:rPr lang="en-US" sz="1200" b="1" dirty="0"/>
              <a:t>Fine Art – Natural Forms</a:t>
            </a:r>
            <a:endParaRPr lang="en-GB" sz="1200" b="1" dirty="0"/>
          </a:p>
        </p:txBody>
      </p:sp>
      <p:pic>
        <p:nvPicPr>
          <p:cNvPr id="191" name="Picture 44" descr="AQA to pay out £1.1m for serious breaches on exam re-marks">
            <a:extLst>
              <a:ext uri="{FF2B5EF4-FFF2-40B4-BE49-F238E27FC236}">
                <a16:creationId xmlns:a16="http://schemas.microsoft.com/office/drawing/2014/main" id="{94AF1FF7-AB22-E7AA-06F1-75013185B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236" y="2948874"/>
            <a:ext cx="500377" cy="28144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24" name="TextBox 1023">
            <a:extLst>
              <a:ext uri="{FF2B5EF4-FFF2-40B4-BE49-F238E27FC236}">
                <a16:creationId xmlns:a16="http://schemas.microsoft.com/office/drawing/2014/main" id="{B722FDE7-6EA9-5195-C699-BECA113C7400}"/>
              </a:ext>
            </a:extLst>
          </p:cNvPr>
          <p:cNvSpPr txBox="1"/>
          <p:nvPr/>
        </p:nvSpPr>
        <p:spPr>
          <a:xfrm>
            <a:off x="152075" y="3745840"/>
            <a:ext cx="1892293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Component 2</a:t>
            </a:r>
          </a:p>
          <a:p>
            <a:r>
              <a:rPr lang="en-US" sz="1200" b="1" dirty="0"/>
              <a:t>10 Hour </a:t>
            </a:r>
          </a:p>
          <a:p>
            <a:r>
              <a:rPr lang="en-US" sz="1200" b="1" dirty="0"/>
              <a:t>externally set task</a:t>
            </a:r>
          </a:p>
        </p:txBody>
      </p:sp>
      <p:pic>
        <p:nvPicPr>
          <p:cNvPr id="1025" name="Picture 44" descr="AQA to pay out £1.1m for serious breaches on exam re-marks">
            <a:extLst>
              <a:ext uri="{FF2B5EF4-FFF2-40B4-BE49-F238E27FC236}">
                <a16:creationId xmlns:a16="http://schemas.microsoft.com/office/drawing/2014/main" id="{E553859F-EA66-1727-6A20-4972270C9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236" y="3825283"/>
            <a:ext cx="500377" cy="28144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E7BDB418A3994783B50A26E6C37F2F" ma:contentTypeVersion="6" ma:contentTypeDescription="Create a new document." ma:contentTypeScope="" ma:versionID="11caae179fdcd3fa24178e1ef45f313a">
  <xsd:schema xmlns:xsd="http://www.w3.org/2001/XMLSchema" xmlns:xs="http://www.w3.org/2001/XMLSchema" xmlns:p="http://schemas.microsoft.com/office/2006/metadata/properties" xmlns:ns2="09eae53a-2aa2-44aa-bc77-fd03a86282f3" xmlns:ns3="44b2bd73-2bd8-449b-911d-479f49d35015" targetNamespace="http://schemas.microsoft.com/office/2006/metadata/properties" ma:root="true" ma:fieldsID="66571abfef146db081778fc5ba388459" ns2:_="" ns3:_="">
    <xsd:import namespace="09eae53a-2aa2-44aa-bc77-fd03a86282f3"/>
    <xsd:import namespace="44b2bd73-2bd8-449b-911d-479f49d350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eae53a-2aa2-44aa-bc77-fd03a86282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b2bd73-2bd8-449b-911d-479f49d3501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0BCDC82-FBBF-4038-940A-E91C8CE6F7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546F04-A10C-4D31-BF69-9B80F7B8E7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eae53a-2aa2-44aa-bc77-fd03a86282f3"/>
    <ds:schemaRef ds:uri="44b2bd73-2bd8-449b-911d-479f49d350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38E89F-B819-4518-A179-A74AF0FA65F7}">
  <ds:schemaRefs>
    <ds:schemaRef ds:uri="http://www.w3.org/XML/1998/namespace"/>
    <ds:schemaRef ds:uri="44b2bd73-2bd8-449b-911d-479f49d35015"/>
    <ds:schemaRef ds:uri="09eae53a-2aa2-44aa-bc77-fd03a86282f3"/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14357</TotalTime>
  <Words>944</Words>
  <Application>Microsoft Office PowerPoint</Application>
  <PresentationFormat>Custom</PresentationFormat>
  <Paragraphs>175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Euphemia</vt:lpstr>
      <vt:lpstr>Microsoft New Tai Lue</vt:lpstr>
      <vt:lpstr>Tahoma</vt:lpstr>
      <vt:lpstr>Vijaya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Yvette Brittle</cp:lastModifiedBy>
  <cp:revision>382</cp:revision>
  <cp:lastPrinted>2020-02-25T17:54:53Z</cp:lastPrinted>
  <dcterms:created xsi:type="dcterms:W3CDTF">2018-02-08T08:28:53Z</dcterms:created>
  <dcterms:modified xsi:type="dcterms:W3CDTF">2023-11-20T17:23:15Z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0x0101008AE7BDB418A3994783B50A26E6C37F2F</vt:lpwstr>
  </property>
</Properties>
</file>