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1435576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CC99"/>
    <a:srgbClr val="E6E6E6"/>
    <a:srgbClr val="70AD47"/>
    <a:srgbClr val="A86ED4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9EF06-FDFE-6736-1050-2E063BE159C8}" v="6" dt="2024-03-12T12:11:49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6346" autoAdjust="0"/>
  </p:normalViewPr>
  <p:slideViewPr>
    <p:cSldViewPr snapToGrid="0">
      <p:cViewPr>
        <p:scale>
          <a:sx n="80" d="100"/>
          <a:sy n="80" d="100"/>
        </p:scale>
        <p:origin x="1590" y="78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627EA94C-77A3-2040-8584-2856F8330D1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6908124"/>
            <a:ext cx="7942238" cy="5652309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29025" y="1795463"/>
            <a:ext cx="2668588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tiff"/><Relationship Id="rId18" Type="http://schemas.openxmlformats.org/officeDocument/2006/relationships/image" Target="../media/image1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tiff"/><Relationship Id="rId9" Type="http://schemas.openxmlformats.org/officeDocument/2006/relationships/image" Target="../media/image7.jpeg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136221" y="-26225"/>
            <a:ext cx="9872284" cy="1762823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8004" y="1364145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45832" y="15522198"/>
            <a:ext cx="6383261" cy="595491"/>
          </a:xfrm>
          <a:prstGeom prst="rect">
            <a:avLst/>
          </a:prstGeom>
          <a:solidFill>
            <a:schemeClr val="accent6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23088" y="11334275"/>
            <a:ext cx="2795944" cy="2481744"/>
          </a:xfrm>
          <a:prstGeom prst="blockArc">
            <a:avLst>
              <a:gd name="adj1" fmla="val 11066546"/>
              <a:gd name="adj2" fmla="val 80122"/>
              <a:gd name="adj3" fmla="val 2430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3" y="13342362"/>
            <a:ext cx="5841999" cy="6218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993673" y="11176696"/>
            <a:ext cx="5841604" cy="6549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2446" y="7099537"/>
            <a:ext cx="2843522" cy="2287911"/>
          </a:xfrm>
          <a:prstGeom prst="blockArc">
            <a:avLst>
              <a:gd name="adj1" fmla="val 10800000"/>
              <a:gd name="adj2" fmla="val 1509"/>
              <a:gd name="adj3" fmla="val 2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980825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6752" y="4934015"/>
            <a:ext cx="2827112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67005" y="2765776"/>
            <a:ext cx="2757292" cy="2156432"/>
          </a:xfrm>
          <a:prstGeom prst="blockArc">
            <a:avLst>
              <a:gd name="adj1" fmla="val 10800005"/>
              <a:gd name="adj2" fmla="val 1572"/>
              <a:gd name="adj3" fmla="val 27649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12803"/>
            <a:ext cx="5827819" cy="60417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3221894" y="661040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3404724" y="679573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462856" y="15458882"/>
            <a:ext cx="774093" cy="762202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767597" y="2466315"/>
            <a:ext cx="3124068" cy="606404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6359599" y="4247126"/>
            <a:ext cx="1257455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6534143" y="4416989"/>
            <a:ext cx="939927" cy="949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978955" y="2436681"/>
            <a:ext cx="938427" cy="735967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5918189" y="1319340"/>
            <a:ext cx="731521" cy="642998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5741812" y="2304562"/>
            <a:ext cx="1057175" cy="36625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425856" y="15546929"/>
            <a:ext cx="86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Product Design</a:t>
            </a:r>
          </a:p>
          <a:p>
            <a:pPr algn="ctr"/>
            <a:r>
              <a:rPr lang="en-US" sz="1200" b="1" dirty="0"/>
              <a:t>Term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3417212" y="679543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3426243" y="685203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6387203" y="4612659"/>
            <a:ext cx="122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Career Opportunities 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893909" y="869759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85791" y="888436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3051036" y="889808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3080348" y="894982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4927705" y="1334852"/>
            <a:ext cx="731521" cy="642998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4851573" y="2179640"/>
            <a:ext cx="883544" cy="32285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5131919" y="16050640"/>
            <a:ext cx="0" cy="3461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6AED503A-2E3B-0D46-9B4D-7D50557BF25C}"/>
              </a:ext>
            </a:extLst>
          </p:cNvPr>
          <p:cNvSpPr txBox="1"/>
          <p:nvPr/>
        </p:nvSpPr>
        <p:spPr>
          <a:xfrm>
            <a:off x="4154756" y="9031429"/>
            <a:ext cx="159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</a:rPr>
              <a:t>Start your </a:t>
            </a:r>
          </a:p>
          <a:p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</a:rPr>
              <a:t>GCSE Course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F47C95-C1D6-CD47-B11E-D7339BE7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581" y="7605462"/>
            <a:ext cx="964477" cy="8908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EAD00B0-E14E-554B-97F6-93B67317C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554" y="1982281"/>
            <a:ext cx="754079" cy="754079"/>
          </a:xfrm>
          <a:prstGeom prst="rect">
            <a:avLst/>
          </a:prstGeom>
        </p:spPr>
      </p:pic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1731723" y="6404882"/>
            <a:ext cx="298543" cy="2751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4603784" y="7222084"/>
            <a:ext cx="13149" cy="3813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V="1">
            <a:off x="5197632" y="5166140"/>
            <a:ext cx="9550" cy="3158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384477" y="4645189"/>
            <a:ext cx="97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Targeted  critical </a:t>
            </a:r>
            <a:r>
              <a:rPr lang="en-US" sz="800" b="1" dirty="0">
                <a:solidFill>
                  <a:srgbClr val="FF0000"/>
                </a:solidFill>
              </a:rPr>
              <a:t>development </a:t>
            </a:r>
            <a:r>
              <a:rPr lang="en-US" sz="800" dirty="0"/>
              <a:t>workshops, trips and visiting speakers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25F2C9D8-994A-E343-925A-7BD005C190D7}"/>
              </a:ext>
            </a:extLst>
          </p:cNvPr>
          <p:cNvSpPr txBox="1"/>
          <p:nvPr/>
        </p:nvSpPr>
        <p:spPr>
          <a:xfrm>
            <a:off x="3714531" y="3297494"/>
            <a:ext cx="1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Take a gap year, travel the world and embrace new cultures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81817862-3361-E442-842C-D26F4D24D4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633"/>
          <a:stretch/>
        </p:blipFill>
        <p:spPr>
          <a:xfrm>
            <a:off x="4954267" y="856781"/>
            <a:ext cx="691333" cy="534862"/>
          </a:xfrm>
          <a:prstGeom prst="rect">
            <a:avLst/>
          </a:prstGeom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4586367" y="361964"/>
            <a:ext cx="138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5837933" y="201521"/>
            <a:ext cx="95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Start a degree level apprenticeship</a:t>
            </a:r>
          </a:p>
        </p:txBody>
      </p:sp>
      <p:pic>
        <p:nvPicPr>
          <p:cNvPr id="304" name="Picture 303">
            <a:extLst>
              <a:ext uri="{FF2B5EF4-FFF2-40B4-BE49-F238E27FC236}">
                <a16:creationId xmlns:a16="http://schemas.microsoft.com/office/drawing/2014/main" id="{C92146CF-3D74-3240-9125-3B7830C89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276" y="1609752"/>
            <a:ext cx="362600" cy="464128"/>
          </a:xfrm>
          <a:prstGeom prst="rect">
            <a:avLst/>
          </a:prstGeom>
        </p:spPr>
      </p:pic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C2EEDE34-0D0D-7B4A-B8AE-C38398F89771}"/>
              </a:ext>
            </a:extLst>
          </p:cNvPr>
          <p:cNvCxnSpPr>
            <a:cxnSpLocks/>
          </p:cNvCxnSpPr>
          <p:nvPr/>
        </p:nvCxnSpPr>
        <p:spPr>
          <a:xfrm flipV="1">
            <a:off x="8029865" y="4972389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7A68EA23-1F88-544B-8CD8-665CA087695B}"/>
              </a:ext>
            </a:extLst>
          </p:cNvPr>
          <p:cNvCxnSpPr>
            <a:cxnSpLocks/>
          </p:cNvCxnSpPr>
          <p:nvPr/>
        </p:nvCxnSpPr>
        <p:spPr>
          <a:xfrm flipH="1" flipV="1">
            <a:off x="8374208" y="4810759"/>
            <a:ext cx="217646" cy="3530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</p:cNvCxnSpPr>
          <p:nvPr/>
        </p:nvCxnSpPr>
        <p:spPr>
          <a:xfrm>
            <a:off x="7749001" y="4343886"/>
            <a:ext cx="132078" cy="4175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 flipH="1" flipV="1">
            <a:off x="8604896" y="4491210"/>
            <a:ext cx="293973" cy="2007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12BAC8F-F07D-944D-B956-7DB56B662BF3}"/>
              </a:ext>
            </a:extLst>
          </p:cNvPr>
          <p:cNvCxnSpPr>
            <a:cxnSpLocks/>
          </p:cNvCxnSpPr>
          <p:nvPr/>
        </p:nvCxnSpPr>
        <p:spPr>
          <a:xfrm>
            <a:off x="8172283" y="4117579"/>
            <a:ext cx="247903" cy="1580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32B43A6-134A-3145-B640-AB887E9F1045}"/>
              </a:ext>
            </a:extLst>
          </p:cNvPr>
          <p:cNvCxnSpPr>
            <a:cxnSpLocks/>
          </p:cNvCxnSpPr>
          <p:nvPr/>
        </p:nvCxnSpPr>
        <p:spPr>
          <a:xfrm flipV="1">
            <a:off x="8086689" y="3637529"/>
            <a:ext cx="408324" cy="1099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H="1" flipV="1">
            <a:off x="8730271" y="4026354"/>
            <a:ext cx="360529" cy="223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H="1" flipV="1">
            <a:off x="8760112" y="3615871"/>
            <a:ext cx="427411" cy="433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8355183" y="2504471"/>
            <a:ext cx="404929" cy="3017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V="1">
            <a:off x="6960472" y="2972242"/>
            <a:ext cx="0" cy="3016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 flipH="1">
            <a:off x="8122120" y="2364200"/>
            <a:ext cx="167849" cy="2710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7832918" y="1989330"/>
            <a:ext cx="12718" cy="619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>
            <a:off x="6810625" y="2228433"/>
            <a:ext cx="0" cy="3542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3517655" y="1859474"/>
            <a:ext cx="120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Continue your lifelong love of learning and personal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482" y="1417957"/>
            <a:ext cx="283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Design &amp; Technology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768456" y="2023529"/>
            <a:ext cx="103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Graphic </a:t>
            </a:r>
          </a:p>
          <a:p>
            <a:pPr algn="ctr"/>
            <a:r>
              <a:rPr lang="en-US" sz="800" dirty="0"/>
              <a:t>Designer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362233" y="1889930"/>
            <a:ext cx="8254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BSc  Architectural Design &amp; Technology</a:t>
            </a:r>
            <a:r>
              <a:rPr lang="en-US" sz="900" dirty="0"/>
              <a:t>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5977" y="1444270"/>
            <a:ext cx="61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BSc Product Design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366131" y="1914007"/>
            <a:ext cx="82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Robotics engineer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067008" y="1980421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Illustrator</a:t>
            </a:r>
            <a:endParaRPr lang="en-US" sz="900" dirty="0"/>
          </a:p>
        </p:txBody>
      </p:sp>
      <p:sp>
        <p:nvSpPr>
          <p:cNvPr id="211" name="TextBox 210"/>
          <p:cNvSpPr txBox="1"/>
          <p:nvPr/>
        </p:nvSpPr>
        <p:spPr>
          <a:xfrm>
            <a:off x="6957225" y="3422837"/>
            <a:ext cx="82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Interior Design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557843" y="1710345"/>
            <a:ext cx="11911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Civil Engineer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>
            <a:off x="8449279" y="2792062"/>
            <a:ext cx="404220" cy="219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8651389" y="3061571"/>
            <a:ext cx="360497" cy="138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>
            <a:off x="7482542" y="2220594"/>
            <a:ext cx="1647" cy="3498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7386993" y="5326098"/>
            <a:ext cx="1165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Printmaking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9002228" y="3171933"/>
            <a:ext cx="709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Carpenter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8763023" y="4595315"/>
            <a:ext cx="9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 Photography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411826" y="3924755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Ceramics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8859374" y="3923695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Visual Arts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7157754" y="4136116"/>
            <a:ext cx="102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Model Making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8211585" y="5187994"/>
            <a:ext cx="60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Jewellery Design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8940054" y="4181823"/>
            <a:ext cx="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Theatre and Film Design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8991120" y="3545947"/>
            <a:ext cx="728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Arts Marketing</a:t>
            </a:r>
          </a:p>
        </p:txBody>
      </p:sp>
      <p:pic>
        <p:nvPicPr>
          <p:cNvPr id="290" name="Content Placeholder 15"/>
          <p:cNvPicPr>
            <a:picLocks noChangeAspect="1"/>
          </p:cNvPicPr>
          <p:nvPr/>
        </p:nvPicPr>
        <p:blipFill rotWithShape="1">
          <a:blip r:embed="rId7"/>
          <a:srcRect l="16521" t="13660" r="16521" b="19491"/>
          <a:stretch/>
        </p:blipFill>
        <p:spPr>
          <a:xfrm>
            <a:off x="8911909" y="4886655"/>
            <a:ext cx="669302" cy="634974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604314" y="5459669"/>
            <a:ext cx="11684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8000"/>
                </a:solidFill>
              </a:rPr>
              <a:t>Completion of exam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7615210" y="9796347"/>
            <a:ext cx="108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Introduction to learning aims and task breakdown provided.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7011438" y="7688823"/>
            <a:ext cx="130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/>
              <a:t>AO2: </a:t>
            </a:r>
            <a:r>
              <a:rPr lang="en-GB" sz="800" b="1" dirty="0">
                <a:solidFill>
                  <a:srgbClr val="FF6600"/>
                </a:solidFill>
                <a:latin typeface="Calibri"/>
                <a:ea typeface="Tahoma" panose="020B0604030504040204" pitchFamily="34" charset="0"/>
                <a:cs typeface="Calibri"/>
              </a:rPr>
              <a:t>Refine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work by </a:t>
            </a:r>
            <a:r>
              <a:rPr lang="en-GB" sz="800" b="1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exploring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ideas, selecting and </a:t>
            </a:r>
            <a:r>
              <a:rPr lang="en-GB" sz="800" b="1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experimenting with different techniques and materials. 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8752858" y="9225827"/>
            <a:ext cx="84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AO1: </a:t>
            </a:r>
            <a:r>
              <a:rPr lang="en-US" sz="800" b="1" dirty="0">
                <a:solidFill>
                  <a:srgbClr val="FF0000"/>
                </a:solidFill>
              </a:rPr>
              <a:t>Make</a:t>
            </a:r>
            <a:r>
              <a:rPr lang="en-US" sz="800" b="1" dirty="0">
                <a:solidFill>
                  <a:srgbClr val="008000"/>
                </a:solidFill>
              </a:rPr>
              <a:t> </a:t>
            </a:r>
            <a:r>
              <a:rPr lang="en-US" sz="800" b="1" dirty="0">
                <a:solidFill>
                  <a:srgbClr val="FF6600"/>
                </a:solidFill>
              </a:rPr>
              <a:t>connections</a:t>
            </a:r>
            <a:r>
              <a:rPr lang="en-US" sz="800" b="1" dirty="0">
                <a:solidFill>
                  <a:srgbClr val="008000"/>
                </a:solidFill>
              </a:rPr>
              <a:t> </a:t>
            </a:r>
            <a:r>
              <a:rPr lang="en-US" sz="800" dirty="0"/>
              <a:t>with the work of artists, crafts people and designers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8383669" y="6482949"/>
            <a:ext cx="109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AO4: </a:t>
            </a:r>
            <a:r>
              <a:rPr lang="en-US" sz="800" b="1" dirty="0">
                <a:solidFill>
                  <a:srgbClr val="FF0000"/>
                </a:solidFill>
              </a:rPr>
              <a:t>Present</a:t>
            </a:r>
            <a:r>
              <a:rPr lang="en-US" sz="800" dirty="0"/>
              <a:t> a personal and </a:t>
            </a:r>
            <a:r>
              <a:rPr lang="en-US" sz="800" b="1" dirty="0">
                <a:solidFill>
                  <a:srgbClr val="FF0000"/>
                </a:solidFill>
              </a:rPr>
              <a:t>meaningful response 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 flipH="1">
            <a:off x="8170913" y="6730589"/>
            <a:ext cx="232109" cy="2846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6AED503A-2E3B-0D46-9B4D-7D50557BF25C}"/>
              </a:ext>
            </a:extLst>
          </p:cNvPr>
          <p:cNvSpPr txBox="1"/>
          <p:nvPr/>
        </p:nvSpPr>
        <p:spPr>
          <a:xfrm>
            <a:off x="5536800" y="6174673"/>
            <a:ext cx="119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AO1</a:t>
            </a:r>
            <a:r>
              <a:rPr lang="en-US" sz="800" dirty="0"/>
              <a:t>: Explore a prescribed area of study in a personal manner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302126" y="6789977"/>
            <a:ext cx="961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A02: </a:t>
            </a:r>
            <a:r>
              <a:rPr lang="en-US" sz="800" dirty="0"/>
              <a:t>extend their </a:t>
            </a:r>
            <a:r>
              <a:rPr lang="en-US" sz="800" b="1" dirty="0">
                <a:solidFill>
                  <a:srgbClr val="0000FF"/>
                </a:solidFill>
              </a:rPr>
              <a:t>understanding</a:t>
            </a:r>
            <a:r>
              <a:rPr lang="en-US" sz="800" dirty="0"/>
              <a:t> and skills with application of suitable materials, process and techniques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14627" y="6012639"/>
            <a:ext cx="91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AO4: </a:t>
            </a:r>
            <a:r>
              <a:rPr lang="en-US" sz="800" b="1" dirty="0">
                <a:solidFill>
                  <a:srgbClr val="FF0000"/>
                </a:solidFill>
              </a:rPr>
              <a:t>Refine</a:t>
            </a:r>
            <a:r>
              <a:rPr lang="en-US" sz="800" b="1" dirty="0"/>
              <a:t> </a:t>
            </a:r>
            <a:r>
              <a:rPr lang="en-US" sz="800" dirty="0"/>
              <a:t>and </a:t>
            </a:r>
            <a:r>
              <a:rPr lang="en-US" sz="800" b="1" dirty="0">
                <a:solidFill>
                  <a:srgbClr val="FF0000"/>
                </a:solidFill>
              </a:rPr>
              <a:t>present ideas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dirty="0"/>
              <a:t>through a personalised </a:t>
            </a:r>
            <a:r>
              <a:rPr lang="en-US" sz="800" b="1" dirty="0"/>
              <a:t>visual journey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997704" y="6035234"/>
            <a:ext cx="113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b="1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AO3: </a:t>
            </a:r>
            <a:r>
              <a:rPr lang="en-GB" sz="800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Record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ideas, observations and insights relevant to intentions as work progresses.</a:t>
            </a:r>
            <a:r>
              <a:rPr lang="en-US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 </a:t>
            </a:r>
            <a:endParaRPr lang="en-GB" sz="800" dirty="0">
              <a:solidFill>
                <a:srgbClr val="000000"/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pPr algn="ctr"/>
            <a:endParaRPr lang="en-US" sz="800" dirty="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3574569" y="3794442"/>
            <a:ext cx="1505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>
                <a:latin typeface="Calibri"/>
                <a:cs typeface="Calibri"/>
              </a:rPr>
              <a:t>AO4:</a:t>
            </a:r>
            <a:r>
              <a:rPr lang="en-US" sz="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800" b="1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Present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a personal and meaningful </a:t>
            </a:r>
            <a:r>
              <a:rPr lang="en-GB" sz="800" b="1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response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that realises intentions and </a:t>
            </a:r>
            <a:r>
              <a:rPr lang="en-GB" sz="800" b="1" dirty="0">
                <a:solidFill>
                  <a:srgbClr val="0000FF"/>
                </a:solidFill>
                <a:latin typeface="Calibri"/>
                <a:ea typeface="Tahoma" panose="020B0604030504040204" pitchFamily="34" charset="0"/>
                <a:cs typeface="Calibri"/>
              </a:rPr>
              <a:t>demonstrates understanding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of visual language</a:t>
            </a:r>
          </a:p>
          <a:p>
            <a:pPr algn="ctr"/>
            <a:endParaRPr lang="en-US" sz="800" dirty="0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792358" y="4687081"/>
            <a:ext cx="12378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10 hour supervised assessment period</a:t>
            </a:r>
          </a:p>
        </p:txBody>
      </p: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 flipV="1">
            <a:off x="5840974" y="7218313"/>
            <a:ext cx="1597" cy="2883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>
            <a:off x="4985746" y="6695373"/>
            <a:ext cx="1" cy="2937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2198711" y="5310487"/>
            <a:ext cx="132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/>
              <a:t>AO1:</a:t>
            </a:r>
            <a:r>
              <a:rPr lang="en-GB" sz="800" b="1" dirty="0">
                <a:solidFill>
                  <a:srgbClr val="FF0000"/>
                </a:solidFill>
                <a:latin typeface="Calibri"/>
                <a:ea typeface="Tahoma" panose="020B0604030504040204" pitchFamily="34" charset="0"/>
                <a:cs typeface="Calibri"/>
              </a:rPr>
              <a:t>Develop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ideas through investigations, demonstrating critical </a:t>
            </a:r>
            <a:r>
              <a:rPr lang="en-GB" sz="800" b="1" dirty="0">
                <a:solidFill>
                  <a:srgbClr val="0000FF"/>
                </a:solidFill>
                <a:latin typeface="Calibri"/>
                <a:ea typeface="Tahoma" panose="020B0604030504040204" pitchFamily="34" charset="0"/>
                <a:cs typeface="Calibri"/>
              </a:rPr>
              <a:t>understanding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of sources</a:t>
            </a:r>
            <a:r>
              <a:rPr lang="en-US" sz="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sz="800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b="1" dirty="0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5516028" y="7538865"/>
            <a:ext cx="142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AO2: </a:t>
            </a:r>
            <a:r>
              <a:rPr lang="en-US" sz="800" dirty="0"/>
              <a:t>Ability to</a:t>
            </a:r>
            <a:r>
              <a:rPr lang="en-US" sz="800" b="1" dirty="0">
                <a:solidFill>
                  <a:schemeClr val="accent2"/>
                </a:solidFill>
              </a:rPr>
              <a:t> refine </a:t>
            </a:r>
            <a:r>
              <a:rPr lang="en-US" sz="800" dirty="0"/>
              <a:t>ideas thoughtfully and </a:t>
            </a:r>
            <a:r>
              <a:rPr lang="en-US" sz="800" b="1" dirty="0">
                <a:solidFill>
                  <a:srgbClr val="008000"/>
                </a:solidFill>
              </a:rPr>
              <a:t>purposefully experiment </a:t>
            </a:r>
            <a:r>
              <a:rPr lang="en-US" sz="800" dirty="0"/>
              <a:t>with different media and techniques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3504184" y="5303210"/>
            <a:ext cx="13156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AO3: </a:t>
            </a:r>
            <a:r>
              <a:rPr lang="en-US" sz="800" b="1" dirty="0">
                <a:solidFill>
                  <a:srgbClr val="FF0000"/>
                </a:solidFill>
              </a:rPr>
              <a:t>Record</a:t>
            </a:r>
            <a:r>
              <a:rPr lang="en-US" sz="800" b="1" dirty="0"/>
              <a:t> ideas </a:t>
            </a:r>
            <a:r>
              <a:rPr lang="en-US" sz="800" dirty="0"/>
              <a:t>which give insight to relevant </a:t>
            </a:r>
            <a:r>
              <a:rPr lang="en-US" sz="800" b="1" dirty="0"/>
              <a:t>i</a:t>
            </a:r>
            <a:r>
              <a:rPr lang="en-US" sz="800" b="1" dirty="0">
                <a:solidFill>
                  <a:srgbClr val="FF00FF"/>
                </a:solidFill>
              </a:rPr>
              <a:t>ntentions</a:t>
            </a:r>
            <a:r>
              <a:rPr lang="en-US" sz="800" b="1" dirty="0"/>
              <a:t> </a:t>
            </a:r>
            <a:r>
              <a:rPr lang="en-US" sz="800" dirty="0"/>
              <a:t>as work progresses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2007235" y="7243268"/>
            <a:ext cx="6292" cy="32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2166365" y="3581292"/>
            <a:ext cx="143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 dirty="0"/>
              <a:t>AO2:</a:t>
            </a:r>
            <a:r>
              <a:rPr lang="en-GB" sz="800" b="1" dirty="0">
                <a:solidFill>
                  <a:srgbClr val="FF6600"/>
                </a:solidFill>
                <a:latin typeface="Calibri"/>
                <a:ea typeface="Tahoma" panose="020B0604030504040204" pitchFamily="34" charset="0"/>
                <a:cs typeface="Calibri"/>
              </a:rPr>
              <a:t>Refine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 work </a:t>
            </a:r>
            <a:r>
              <a:rPr lang="en-GB" sz="800" b="1" dirty="0">
                <a:solidFill>
                  <a:srgbClr val="385723"/>
                </a:solidFill>
                <a:latin typeface="Calibri"/>
                <a:ea typeface="Tahoma" panose="020B0604030504040204" pitchFamily="34" charset="0"/>
                <a:cs typeface="Calibri"/>
              </a:rPr>
              <a:t>by exploring ideas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GB" sz="800" b="1" dirty="0">
                <a:solidFill>
                  <a:srgbClr val="FF00FF"/>
                </a:solidFill>
                <a:latin typeface="Calibri"/>
                <a:ea typeface="Tahoma" panose="020B0604030504040204" pitchFamily="34" charset="0"/>
                <a:cs typeface="Calibri"/>
              </a:rPr>
              <a:t>selecting</a:t>
            </a:r>
            <a:r>
              <a:rPr lang="en-GB" sz="800" dirty="0">
                <a:solidFill>
                  <a:srgbClr val="FF00FF"/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and experimenting with appropriate media, materials, techniques and processes.</a:t>
            </a:r>
            <a:r>
              <a:rPr lang="en-US" sz="800" dirty="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Calibri"/>
              </a:rPr>
              <a:t> </a:t>
            </a:r>
            <a:endParaRPr lang="en-GB" sz="800" dirty="0">
              <a:solidFill>
                <a:srgbClr val="000000"/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800" dirty="0"/>
              <a:t> </a:t>
            </a: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6148683" y="16035752"/>
            <a:ext cx="7737" cy="374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409076" y="13586639"/>
            <a:ext cx="84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5104661" y="15298563"/>
            <a:ext cx="0" cy="3354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3977306" y="16024524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2710818" y="13086898"/>
            <a:ext cx="13952" cy="3236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3970063" y="13106274"/>
            <a:ext cx="13057" cy="3109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2777938" y="13887627"/>
            <a:ext cx="8592" cy="342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3849954" y="13863144"/>
            <a:ext cx="12869" cy="3494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009049" y="13118733"/>
            <a:ext cx="18940" cy="2961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7441989" y="13223870"/>
            <a:ext cx="175065" cy="3427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7575529" y="13849938"/>
            <a:ext cx="4336" cy="351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Oval 46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254236" y="8882443"/>
            <a:ext cx="949461" cy="9033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296962" y="9151971"/>
            <a:ext cx="9021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Introductory </a:t>
            </a:r>
          </a:p>
          <a:p>
            <a:pPr algn="ctr"/>
            <a:r>
              <a:rPr lang="en-US" sz="1050" b="1" dirty="0"/>
              <a:t>Phase</a:t>
            </a:r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571321" y="4483407"/>
            <a:ext cx="917239" cy="903301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505195" y="4725232"/>
            <a:ext cx="1028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Externally set assignment</a:t>
            </a:r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216499" y="6741868"/>
            <a:ext cx="841075" cy="809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2137637" y="6952223"/>
            <a:ext cx="1028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Sustained </a:t>
            </a:r>
          </a:p>
          <a:p>
            <a:pPr algn="ctr"/>
            <a:r>
              <a:rPr lang="en-US" sz="1050" b="1" dirty="0"/>
              <a:t>Phase</a:t>
            </a:r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365699" y="6623908"/>
            <a:ext cx="920724" cy="9033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325902" y="6902605"/>
            <a:ext cx="10287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Develop</a:t>
            </a:r>
            <a:r>
              <a:rPr lang="en-US" sz="1050" b="1" dirty="0"/>
              <a:t>ment </a:t>
            </a:r>
          </a:p>
          <a:p>
            <a:pPr algn="ctr"/>
            <a:r>
              <a:rPr lang="en-US" sz="1050" b="1" dirty="0"/>
              <a:t>Phase</a:t>
            </a:r>
          </a:p>
        </p:txBody>
      </p: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>
            <a:off x="6018101" y="6615058"/>
            <a:ext cx="10852" cy="4037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>
            <a:off x="8614923" y="7776350"/>
            <a:ext cx="506922" cy="1454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TextBox 48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606676" y="6219398"/>
            <a:ext cx="109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lang="en-GB" sz="8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AO3:</a:t>
            </a:r>
            <a:r>
              <a:rPr lang="en-GB" sz="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Intergrate the </a:t>
            </a:r>
            <a:r>
              <a:rPr lang="en-GB" sz="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en-GB" sz="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of drawing and written annotation</a:t>
            </a:r>
            <a:r>
              <a:rPr lang="en-GB" sz="8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GB" sz="800" u="sng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8086689" y="8376591"/>
            <a:ext cx="408324" cy="1085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 flipV="1">
            <a:off x="8215235" y="9430161"/>
            <a:ext cx="3381" cy="3494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084638" y="7576431"/>
            <a:ext cx="174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AO1: </a:t>
            </a:r>
            <a:r>
              <a:rPr lang="en-US" sz="800" b="1" dirty="0">
                <a:solidFill>
                  <a:srgbClr val="FF0000"/>
                </a:solidFill>
              </a:rPr>
              <a:t>Develop</a:t>
            </a:r>
            <a:r>
              <a:rPr lang="en-US" sz="800" b="1" dirty="0"/>
              <a:t> ideas </a:t>
            </a:r>
            <a:r>
              <a:rPr lang="en-US" sz="800" dirty="0"/>
              <a:t>through investigations </a:t>
            </a:r>
            <a:r>
              <a:rPr lang="en-US" sz="800" b="1" dirty="0"/>
              <a:t>demonstrating critical </a:t>
            </a:r>
            <a:r>
              <a:rPr lang="en-US" sz="800" b="1" dirty="0">
                <a:solidFill>
                  <a:srgbClr val="0000FF"/>
                </a:solidFill>
              </a:rPr>
              <a:t>understand</a:t>
            </a:r>
            <a:r>
              <a:rPr lang="en-US" sz="800" b="1" dirty="0">
                <a:solidFill>
                  <a:srgbClr val="385723"/>
                </a:solidFill>
              </a:rPr>
              <a:t>ing</a:t>
            </a:r>
            <a:r>
              <a:rPr lang="en-US" sz="800" b="1" dirty="0"/>
              <a:t> of sources</a:t>
            </a:r>
          </a:p>
          <a:p>
            <a:endParaRPr lang="en-US" sz="800" dirty="0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H="1" flipV="1">
            <a:off x="8410180" y="9194934"/>
            <a:ext cx="323221" cy="2693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4274881" y="7574970"/>
            <a:ext cx="145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A04:</a:t>
            </a:r>
            <a:r>
              <a:rPr lang="en-US" sz="800" dirty="0"/>
              <a:t>Resolve i</a:t>
            </a:r>
            <a:r>
              <a:rPr lang="en-US" sz="800" b="1" dirty="0">
                <a:solidFill>
                  <a:srgbClr val="FF00FF"/>
                </a:solidFill>
              </a:rPr>
              <a:t>nvestigations</a:t>
            </a:r>
            <a:r>
              <a:rPr lang="en-US" sz="800" dirty="0"/>
              <a:t> through the </a:t>
            </a:r>
            <a:r>
              <a:rPr lang="en-US" sz="800" b="1" dirty="0">
                <a:solidFill>
                  <a:srgbClr val="FF0000"/>
                </a:solidFill>
              </a:rPr>
              <a:t>creation</a:t>
            </a:r>
            <a:r>
              <a:rPr lang="en-US" sz="800" dirty="0"/>
              <a:t> of a personal piece. 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  <a:stCxn id="499" idx="0"/>
          </p:cNvCxnSpPr>
          <p:nvPr/>
        </p:nvCxnSpPr>
        <p:spPr>
          <a:xfrm flipH="1" flipV="1">
            <a:off x="7798960" y="2946464"/>
            <a:ext cx="13129" cy="2941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9095713" y="7025244"/>
            <a:ext cx="57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A03: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FF0000"/>
                </a:solidFill>
              </a:rPr>
              <a:t>Develop</a:t>
            </a:r>
            <a:r>
              <a:rPr lang="en-US" sz="800" dirty="0"/>
              <a:t> and </a:t>
            </a:r>
            <a:r>
              <a:rPr lang="en-US" sz="800" b="1" dirty="0">
                <a:solidFill>
                  <a:srgbClr val="FF0000"/>
                </a:solidFill>
              </a:rPr>
              <a:t>record</a:t>
            </a:r>
            <a:r>
              <a:rPr lang="en-US" sz="800" dirty="0"/>
              <a:t> a creative journey</a:t>
            </a: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54624" y="5331241"/>
            <a:ext cx="841075" cy="903301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836222" y="5526736"/>
            <a:ext cx="10287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Trips and Visiting </a:t>
            </a:r>
          </a:p>
          <a:p>
            <a:pPr algn="ctr"/>
            <a:r>
              <a:rPr lang="en-US" sz="1050" b="1" dirty="0"/>
              <a:t>Artists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5655159" y="5338979"/>
            <a:ext cx="8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Review, Select and Present Portfolio folder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V="1">
            <a:off x="7301857" y="11718714"/>
            <a:ext cx="10139" cy="378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4677434" y="10892752"/>
            <a:ext cx="699" cy="3972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3160853" y="11651075"/>
            <a:ext cx="0" cy="3736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H="1" flipV="1">
            <a:off x="8706938" y="4291095"/>
            <a:ext cx="383862" cy="46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ectangle 393"/>
          <p:cNvSpPr/>
          <p:nvPr/>
        </p:nvSpPr>
        <p:spPr>
          <a:xfrm>
            <a:off x="673369" y="3224861"/>
            <a:ext cx="672353" cy="147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H="1">
            <a:off x="8730271" y="3343653"/>
            <a:ext cx="391574" cy="659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7135549" y="1940669"/>
            <a:ext cx="15346" cy="6685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Oval 50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146020" y="15481315"/>
            <a:ext cx="783187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4159602" y="15605169"/>
            <a:ext cx="73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Food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942823" y="15466305"/>
            <a:ext cx="839580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934629" y="15620633"/>
            <a:ext cx="84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3D Design</a:t>
            </a:r>
          </a:p>
          <a:p>
            <a:pPr algn="ctr"/>
            <a:r>
              <a:rPr lang="en-US" sz="1200" b="1" dirty="0"/>
              <a:t>Term 3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281248" y="15306386"/>
            <a:ext cx="0" cy="3657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H="1">
            <a:off x="1525213" y="14778390"/>
            <a:ext cx="455612" cy="1198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902090" y="14863776"/>
            <a:ext cx="321080" cy="321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val 51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822220" y="13238432"/>
            <a:ext cx="799392" cy="7698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105817" y="13303759"/>
            <a:ext cx="747524" cy="7239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673836" y="11127280"/>
            <a:ext cx="901742" cy="9110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914379" y="11038086"/>
            <a:ext cx="970202" cy="8835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04831" y="10251454"/>
            <a:ext cx="961171" cy="9377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707689" y="13407922"/>
            <a:ext cx="1028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3D Design</a:t>
            </a:r>
          </a:p>
          <a:p>
            <a:pPr algn="ctr"/>
            <a:r>
              <a:rPr lang="en-US" sz="1100" b="1" dirty="0"/>
              <a:t>Term 1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3961493" y="13417267"/>
            <a:ext cx="102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Food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763420" y="11246074"/>
            <a:ext cx="77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3D Design</a:t>
            </a:r>
          </a:p>
          <a:p>
            <a:pPr algn="ctr"/>
            <a:r>
              <a:rPr lang="en-US" sz="1200" b="1" dirty="0"/>
              <a:t>Term 1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4921181" y="11247836"/>
            <a:ext cx="95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Food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044810" y="11695278"/>
            <a:ext cx="1679" cy="3009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5943041" y="10993817"/>
            <a:ext cx="276431" cy="377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572763" y="11712716"/>
            <a:ext cx="9197" cy="364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>
            <a:off x="882371" y="9796347"/>
            <a:ext cx="324354" cy="146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</p:cNvCxnSpPr>
          <p:nvPr/>
        </p:nvCxnSpPr>
        <p:spPr>
          <a:xfrm>
            <a:off x="3105152" y="10974604"/>
            <a:ext cx="3812" cy="3221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  <a:stCxn id="99" idx="1"/>
          </p:cNvCxnSpPr>
          <p:nvPr/>
        </p:nvCxnSpPr>
        <p:spPr>
          <a:xfrm flipH="1" flipV="1">
            <a:off x="1499548" y="9976190"/>
            <a:ext cx="483571" cy="4000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>
            <a:off x="2250150" y="8814115"/>
            <a:ext cx="129551" cy="3609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4000387" y="15249213"/>
            <a:ext cx="0" cy="4341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V="1">
            <a:off x="1112790" y="6989084"/>
            <a:ext cx="406754" cy="3175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TextBox 430"/>
          <p:cNvSpPr txBox="1"/>
          <p:nvPr/>
        </p:nvSpPr>
        <p:spPr>
          <a:xfrm>
            <a:off x="8958422" y="2915521"/>
            <a:ext cx="665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Set Design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4460204" y="1411168"/>
            <a:ext cx="66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Foundation Studies in Art &amp; Design</a:t>
            </a:r>
          </a:p>
        </p:txBody>
      </p: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</p:cNvCxnSpPr>
          <p:nvPr/>
        </p:nvCxnSpPr>
        <p:spPr>
          <a:xfrm flipV="1">
            <a:off x="7400160" y="2943841"/>
            <a:ext cx="0" cy="4657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" name="Picture 449">
            <a:extLst>
              <a:ext uri="{FF2B5EF4-FFF2-40B4-BE49-F238E27FC236}">
                <a16:creationId xmlns:a16="http://schemas.microsoft.com/office/drawing/2014/main" id="{33F47C95-C1D6-CD47-B11E-D7339BE7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30" y="6038599"/>
            <a:ext cx="964477" cy="890872"/>
          </a:xfrm>
          <a:prstGeom prst="rect">
            <a:avLst/>
          </a:prstGeom>
        </p:spPr>
      </p:pic>
      <p:pic>
        <p:nvPicPr>
          <p:cNvPr id="461" name="Picture 8" descr="Image result for clip art printmakingmak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60" y="5593518"/>
            <a:ext cx="1192160" cy="894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Picture 10" descr="Image result for clip art jewlery mak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51" y="3824050"/>
            <a:ext cx="702988" cy="702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9" name="TextBox 498">
            <a:extLst>
              <a:ext uri="{FF2B5EF4-FFF2-40B4-BE49-F238E27FC236}">
                <a16:creationId xmlns:a16="http://schemas.microsoft.com/office/drawing/2014/main" id="{63A3EA49-7903-1FA5-2C4C-D5B6188E3A3B}"/>
              </a:ext>
            </a:extLst>
          </p:cNvPr>
          <p:cNvSpPr txBox="1"/>
          <p:nvPr/>
        </p:nvSpPr>
        <p:spPr>
          <a:xfrm>
            <a:off x="7496579" y="3240619"/>
            <a:ext cx="631020" cy="2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Architect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AA8B1A-AFBF-8280-24CC-6B1EB2DC4351}"/>
              </a:ext>
            </a:extLst>
          </p:cNvPr>
          <p:cNvSpPr/>
          <p:nvPr/>
        </p:nvSpPr>
        <p:spPr>
          <a:xfrm>
            <a:off x="110836" y="129234"/>
            <a:ext cx="33980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Creative Arts</a:t>
            </a:r>
            <a:endParaRPr lang="en-US" sz="4800" b="0" cap="none" spc="0" dirty="0">
              <a:ln w="0">
                <a:solidFill>
                  <a:srgbClr val="FF3399"/>
                </a:solidFill>
              </a:ln>
              <a:solidFill>
                <a:srgbClr val="FF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 descr="A painted surface and a brush stroking the orange paint">
            <a:extLst>
              <a:ext uri="{FF2B5EF4-FFF2-40B4-BE49-F238E27FC236}">
                <a16:creationId xmlns:a16="http://schemas.microsoft.com/office/drawing/2014/main" id="{29D17CBF-99E6-8CD8-AD0B-FCAAF808DC3B}"/>
              </a:ext>
            </a:extLst>
          </p:cNvPr>
          <p:cNvSpPr/>
          <p:nvPr/>
        </p:nvSpPr>
        <p:spPr>
          <a:xfrm>
            <a:off x="8254927" y="15490580"/>
            <a:ext cx="1135722" cy="70788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Vijaya" panose="020B0502040204020203" pitchFamily="18" charset="0"/>
                <a:cs typeface="Vijaya" panose="020B0502040204020203" pitchFamily="18" charset="0"/>
              </a:rPr>
              <a:t>Get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Vijaya" panose="020B0502040204020203" pitchFamily="18" charset="0"/>
                <a:cs typeface="Vijaya" panose="020B0502040204020203" pitchFamily="18" charset="0"/>
              </a:rPr>
              <a:t>Creative</a:t>
            </a:r>
            <a:endParaRPr lang="en-US" sz="20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Vijaya" panose="020B0502040204020203" pitchFamily="18" charset="0"/>
              <a:cs typeface="Vijaya" panose="020B0502040204020203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BF254C-AA42-0F70-731A-A3338F1F1641}"/>
              </a:ext>
            </a:extLst>
          </p:cNvPr>
          <p:cNvCxnSpPr>
            <a:cxnSpLocks/>
          </p:cNvCxnSpPr>
          <p:nvPr/>
        </p:nvCxnSpPr>
        <p:spPr>
          <a:xfrm flipV="1">
            <a:off x="1459949" y="15795672"/>
            <a:ext cx="312344" cy="3983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185A1979-3AC0-1B7E-D7C1-AEBAB4CC8F39}"/>
              </a:ext>
            </a:extLst>
          </p:cNvPr>
          <p:cNvCxnSpPr>
            <a:cxnSpLocks/>
          </p:cNvCxnSpPr>
          <p:nvPr/>
        </p:nvCxnSpPr>
        <p:spPr>
          <a:xfrm>
            <a:off x="2985115" y="15222662"/>
            <a:ext cx="307" cy="4330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C258D7-5240-9AAF-9A04-9C1FB1B5BB20}"/>
              </a:ext>
            </a:extLst>
          </p:cNvPr>
          <p:cNvCxnSpPr>
            <a:cxnSpLocks/>
          </p:cNvCxnSpPr>
          <p:nvPr/>
        </p:nvCxnSpPr>
        <p:spPr>
          <a:xfrm flipH="1" flipV="1">
            <a:off x="5080238" y="13801966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Oval 53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443902" y="13302283"/>
            <a:ext cx="806170" cy="762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520025" y="13452914"/>
            <a:ext cx="66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Textiles</a:t>
            </a:r>
          </a:p>
          <a:p>
            <a:pPr algn="ctr"/>
            <a:r>
              <a:rPr lang="en-US" sz="1200" b="1" dirty="0"/>
              <a:t>Term 3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1871109-A96E-7233-01BD-2E507D6D3BEF}"/>
              </a:ext>
            </a:extLst>
          </p:cNvPr>
          <p:cNvCxnSpPr>
            <a:cxnSpLocks/>
          </p:cNvCxnSpPr>
          <p:nvPr/>
        </p:nvCxnSpPr>
        <p:spPr>
          <a:xfrm flipH="1">
            <a:off x="7458417" y="10944720"/>
            <a:ext cx="321963" cy="3636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53FD4AE-D4B4-A393-A2AA-1661B95351CF}"/>
              </a:ext>
            </a:extLst>
          </p:cNvPr>
          <p:cNvCxnSpPr>
            <a:cxnSpLocks/>
          </p:cNvCxnSpPr>
          <p:nvPr/>
        </p:nvCxnSpPr>
        <p:spPr>
          <a:xfrm flipH="1" flipV="1">
            <a:off x="2329926" y="9454792"/>
            <a:ext cx="137623" cy="3284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502F60A-0096-6CBA-5F55-FC5632C150D1}"/>
              </a:ext>
            </a:extLst>
          </p:cNvPr>
          <p:cNvCxnSpPr>
            <a:cxnSpLocks/>
          </p:cNvCxnSpPr>
          <p:nvPr/>
        </p:nvCxnSpPr>
        <p:spPr>
          <a:xfrm>
            <a:off x="777959" y="6420476"/>
            <a:ext cx="51475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0E54E76-FA42-5CED-8D14-8735AB36ECC3}"/>
              </a:ext>
            </a:extLst>
          </p:cNvPr>
          <p:cNvCxnSpPr>
            <a:cxnSpLocks/>
          </p:cNvCxnSpPr>
          <p:nvPr/>
        </p:nvCxnSpPr>
        <p:spPr>
          <a:xfrm>
            <a:off x="1042116" y="5122849"/>
            <a:ext cx="373563" cy="941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4454D5E-9B13-B9F4-9362-94A6B9E239A7}"/>
              </a:ext>
            </a:extLst>
          </p:cNvPr>
          <p:cNvCxnSpPr>
            <a:cxnSpLocks/>
          </p:cNvCxnSpPr>
          <p:nvPr/>
        </p:nvCxnSpPr>
        <p:spPr>
          <a:xfrm flipV="1">
            <a:off x="6147972" y="4975574"/>
            <a:ext cx="0" cy="3765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71A91ED-D13C-C6CC-EDBF-6AA21C77EF63}"/>
              </a:ext>
            </a:extLst>
          </p:cNvPr>
          <p:cNvCxnSpPr>
            <a:cxnSpLocks/>
          </p:cNvCxnSpPr>
          <p:nvPr/>
        </p:nvCxnSpPr>
        <p:spPr>
          <a:xfrm flipH="1">
            <a:off x="2727617" y="4257299"/>
            <a:ext cx="3874" cy="4103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53E2CF5-C51E-1BD1-F4BC-E57ECD1B057B}"/>
              </a:ext>
            </a:extLst>
          </p:cNvPr>
          <p:cNvCxnSpPr>
            <a:cxnSpLocks/>
          </p:cNvCxnSpPr>
          <p:nvPr/>
        </p:nvCxnSpPr>
        <p:spPr>
          <a:xfrm flipH="1">
            <a:off x="4650428" y="4476702"/>
            <a:ext cx="14757" cy="3051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F924E01-D34D-5FB1-99DA-D086CA37CD51}"/>
              </a:ext>
            </a:extLst>
          </p:cNvPr>
          <p:cNvCxnSpPr>
            <a:cxnSpLocks/>
          </p:cNvCxnSpPr>
          <p:nvPr/>
        </p:nvCxnSpPr>
        <p:spPr>
          <a:xfrm flipV="1">
            <a:off x="2702954" y="5005672"/>
            <a:ext cx="6292" cy="32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22F2E6F-00F8-E9CB-62C7-F39E114A017D}"/>
              </a:ext>
            </a:extLst>
          </p:cNvPr>
          <p:cNvCxnSpPr>
            <a:cxnSpLocks/>
          </p:cNvCxnSpPr>
          <p:nvPr/>
        </p:nvCxnSpPr>
        <p:spPr>
          <a:xfrm flipV="1">
            <a:off x="4367146" y="5032823"/>
            <a:ext cx="6292" cy="32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4" descr="Image">
            <a:extLst>
              <a:ext uri="{FF2B5EF4-FFF2-40B4-BE49-F238E27FC236}">
                <a16:creationId xmlns:a16="http://schemas.microsoft.com/office/drawing/2014/main" id="{7987E8A7-F144-C5DB-F468-414391D8E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3455110" y="224512"/>
            <a:ext cx="801844" cy="13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8235D30-B0D3-A859-6578-D0ECBC6C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6" y="814484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CF31F8BA-8DC4-C725-A44B-ACD26AEE8556}"/>
              </a:ext>
            </a:extLst>
          </p:cNvPr>
          <p:cNvSpPr txBox="1"/>
          <p:nvPr/>
        </p:nvSpPr>
        <p:spPr>
          <a:xfrm>
            <a:off x="128590" y="960544"/>
            <a:ext cx="318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2800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FDEA28DC-31CA-7237-2640-6EF65B7043C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grayscl/>
          </a:blip>
          <a:srcRect b="23601"/>
          <a:stretch/>
        </p:blipFill>
        <p:spPr>
          <a:xfrm>
            <a:off x="6912144" y="227121"/>
            <a:ext cx="1561474" cy="1130858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43CA9D44-71AA-0F45-8E2E-DC8C8F3664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3041" y="622186"/>
            <a:ext cx="728518" cy="728518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94C6C1-683A-6E4D-D3F7-B2AE2241718C}"/>
              </a:ext>
            </a:extLst>
          </p:cNvPr>
          <p:cNvGrpSpPr/>
          <p:nvPr/>
        </p:nvGrpSpPr>
        <p:grpSpPr>
          <a:xfrm>
            <a:off x="7180921" y="15299162"/>
            <a:ext cx="1198918" cy="1088289"/>
            <a:chOff x="11142811" y="14596654"/>
            <a:chExt cx="1306800" cy="1304869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7D50B21B-14F4-06A2-FE7E-265EA12FB475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9C2019D2-7D32-AAA7-1492-71D7E271270D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463D8B0-E930-9798-C0E0-4D8B1E6E6D74}"/>
                </a:ext>
              </a:extLst>
            </p:cNvPr>
            <p:cNvSpPr txBox="1"/>
            <p:nvPr/>
          </p:nvSpPr>
          <p:spPr>
            <a:xfrm>
              <a:off x="11387215" y="14991966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7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7BAFBA5-5BED-84E9-5FA7-C4FC7854864C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DB9B2D4-3E59-66ED-561B-AAAEAF66C020}"/>
              </a:ext>
            </a:extLst>
          </p:cNvPr>
          <p:cNvGrpSpPr/>
          <p:nvPr/>
        </p:nvGrpSpPr>
        <p:grpSpPr>
          <a:xfrm>
            <a:off x="966447" y="14834867"/>
            <a:ext cx="1228456" cy="1167932"/>
            <a:chOff x="11142811" y="14596654"/>
            <a:chExt cx="1306800" cy="1304869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BF85B5D-50D2-D452-8755-E158A8E35BBD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23689A5-DDAB-B822-C509-7EC6DD0D7502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2CDC861-3C96-13EB-F3BC-4903BF126BF4}"/>
                </a:ext>
              </a:extLst>
            </p:cNvPr>
            <p:cNvSpPr txBox="1"/>
            <p:nvPr/>
          </p:nvSpPr>
          <p:spPr>
            <a:xfrm>
              <a:off x="11375674" y="14991984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8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9D4C1B22-7395-B7FE-5EA3-A717CCA8BC35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349F926-4E8E-A798-B188-1B2E7AC6C39F}"/>
              </a:ext>
            </a:extLst>
          </p:cNvPr>
          <p:cNvGrpSpPr/>
          <p:nvPr/>
        </p:nvGrpSpPr>
        <p:grpSpPr>
          <a:xfrm>
            <a:off x="8182846" y="11882084"/>
            <a:ext cx="1205279" cy="1184960"/>
            <a:chOff x="11142811" y="14596654"/>
            <a:chExt cx="1306800" cy="1304869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426C4F7-34AC-5F4E-0A29-63F053AAACB1}"/>
                </a:ext>
              </a:extLst>
            </p:cNvPr>
            <p:cNvSpPr/>
            <p:nvPr/>
          </p:nvSpPr>
          <p:spPr>
            <a:xfrm>
              <a:off x="11142811" y="14596654"/>
              <a:ext cx="1306800" cy="130486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155ACEB-6F31-2672-A7A2-3DD0A3748750}"/>
                </a:ext>
              </a:extLst>
            </p:cNvPr>
            <p:cNvSpPr/>
            <p:nvPr/>
          </p:nvSpPr>
          <p:spPr>
            <a:xfrm>
              <a:off x="11338927" y="1479033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Euphemia" panose="020B0503040102020104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B5F0067-F489-4791-27A2-4E6B48C48985}"/>
                </a:ext>
              </a:extLst>
            </p:cNvPr>
            <p:cNvSpPr txBox="1"/>
            <p:nvPr/>
          </p:nvSpPr>
          <p:spPr>
            <a:xfrm>
              <a:off x="11375674" y="14991984"/>
              <a:ext cx="841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Euphemia" panose="020B0503040102020104" pitchFamily="34" charset="0"/>
                </a:rPr>
                <a:t>9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4A72D5F-6302-0A6D-B820-A5CC7C076E7B}"/>
                </a:ext>
              </a:extLst>
            </p:cNvPr>
            <p:cNvSpPr txBox="1"/>
            <p:nvPr/>
          </p:nvSpPr>
          <p:spPr>
            <a:xfrm>
              <a:off x="11353495" y="14838095"/>
              <a:ext cx="841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Euphemia" panose="020B0503040102020104" pitchFamily="34" charset="0"/>
                </a:rPr>
                <a:t>YEAR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D900E8D1-2CB3-9570-469B-32E333A14C09}"/>
              </a:ext>
            </a:extLst>
          </p:cNvPr>
          <p:cNvSpPr txBox="1"/>
          <p:nvPr/>
        </p:nvSpPr>
        <p:spPr>
          <a:xfrm>
            <a:off x="154603" y="2837144"/>
            <a:ext cx="1896115" cy="646331"/>
          </a:xfrm>
          <a:prstGeom prst="rect">
            <a:avLst/>
          </a:prstGeom>
          <a:solidFill>
            <a:srgbClr val="FF006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Component 1</a:t>
            </a:r>
          </a:p>
          <a:p>
            <a:r>
              <a:rPr lang="en-US" sz="1200" b="1" dirty="0"/>
              <a:t>Sustained Project </a:t>
            </a:r>
          </a:p>
          <a:p>
            <a:r>
              <a:rPr lang="en-US" sz="1200" b="1" dirty="0"/>
              <a:t>3D –Storage</a:t>
            </a:r>
          </a:p>
        </p:txBody>
      </p:sp>
      <p:pic>
        <p:nvPicPr>
          <p:cNvPr id="191" name="Picture 44" descr="AQA to pay out £1.1m for serious breaches on exam re-marks">
            <a:extLst>
              <a:ext uri="{FF2B5EF4-FFF2-40B4-BE49-F238E27FC236}">
                <a16:creationId xmlns:a16="http://schemas.microsoft.com/office/drawing/2014/main" id="{94AF1FF7-AB22-E7AA-06F1-75013185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74" y="1811300"/>
            <a:ext cx="500377" cy="2814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B722FDE7-6EA9-5195-C699-BECA113C7400}"/>
              </a:ext>
            </a:extLst>
          </p:cNvPr>
          <p:cNvSpPr txBox="1"/>
          <p:nvPr/>
        </p:nvSpPr>
        <p:spPr>
          <a:xfrm>
            <a:off x="153387" y="3629061"/>
            <a:ext cx="189229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Component 2</a:t>
            </a:r>
          </a:p>
          <a:p>
            <a:r>
              <a:rPr lang="en-US" sz="1200" b="1" dirty="0"/>
              <a:t>10 Hour </a:t>
            </a:r>
          </a:p>
          <a:p>
            <a:r>
              <a:rPr lang="en-US" sz="1200" b="1" dirty="0"/>
              <a:t>externally set task</a:t>
            </a:r>
          </a:p>
        </p:txBody>
      </p:sp>
      <p:pic>
        <p:nvPicPr>
          <p:cNvPr id="1025" name="Picture 44" descr="AQA to pay out £1.1m for serious breaches on exam re-marks">
            <a:extLst>
              <a:ext uri="{FF2B5EF4-FFF2-40B4-BE49-F238E27FC236}">
                <a16:creationId xmlns:a16="http://schemas.microsoft.com/office/drawing/2014/main" id="{E553859F-EA66-1727-6A20-4972270C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48" y="3708504"/>
            <a:ext cx="500377" cy="2814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4287D8-66E7-260D-A231-CB45AEBB5B43}"/>
              </a:ext>
            </a:extLst>
          </p:cNvPr>
          <p:cNvSpPr/>
          <p:nvPr/>
        </p:nvSpPr>
        <p:spPr>
          <a:xfrm>
            <a:off x="74951" y="1669384"/>
            <a:ext cx="33217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62704-2830-EAC0-7ECF-A2A138360B20}"/>
              </a:ext>
            </a:extLst>
          </p:cNvPr>
          <p:cNvSpPr txBox="1"/>
          <p:nvPr/>
        </p:nvSpPr>
        <p:spPr>
          <a:xfrm>
            <a:off x="8344924" y="2155687"/>
            <a:ext cx="103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Industrial </a:t>
            </a:r>
          </a:p>
          <a:p>
            <a:pPr algn="ctr"/>
            <a:r>
              <a:rPr lang="en-US" sz="800" dirty="0"/>
              <a:t>Designer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633E3-BE84-58C6-3664-4EB893A5DF96}"/>
              </a:ext>
            </a:extLst>
          </p:cNvPr>
          <p:cNvSpPr txBox="1"/>
          <p:nvPr/>
        </p:nvSpPr>
        <p:spPr>
          <a:xfrm>
            <a:off x="8557647" y="2483580"/>
            <a:ext cx="103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Art </a:t>
            </a:r>
          </a:p>
          <a:p>
            <a:pPr algn="ctr"/>
            <a:r>
              <a:rPr lang="en-US" sz="800" dirty="0"/>
              <a:t>Director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F62A9-70E6-F900-81A1-30D93C475C05}"/>
              </a:ext>
            </a:extLst>
          </p:cNvPr>
          <p:cNvSpPr txBox="1"/>
          <p:nvPr/>
        </p:nvSpPr>
        <p:spPr>
          <a:xfrm>
            <a:off x="6326723" y="3281329"/>
            <a:ext cx="1037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Civil Engineer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87F58-AC86-BD93-970E-9B063D39FBEB}"/>
              </a:ext>
            </a:extLst>
          </p:cNvPr>
          <p:cNvSpPr txBox="1"/>
          <p:nvPr/>
        </p:nvSpPr>
        <p:spPr>
          <a:xfrm>
            <a:off x="7002627" y="3667180"/>
            <a:ext cx="1174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Mechanical Engineer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3D494-981D-A604-3C6C-63A02E752011}"/>
              </a:ext>
            </a:extLst>
          </p:cNvPr>
          <p:cNvSpPr txBox="1"/>
          <p:nvPr/>
        </p:nvSpPr>
        <p:spPr>
          <a:xfrm>
            <a:off x="7454321" y="1652715"/>
            <a:ext cx="823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Mechanical engineer</a:t>
            </a:r>
          </a:p>
        </p:txBody>
      </p:sp>
      <p:pic>
        <p:nvPicPr>
          <p:cNvPr id="10" name="Picture 2" descr="Facilities at the School of Civil Engineering - University of Birmingham">
            <a:extLst>
              <a:ext uri="{FF2B5EF4-FFF2-40B4-BE49-F238E27FC236}">
                <a16:creationId xmlns:a16="http://schemas.microsoft.com/office/drawing/2014/main" id="{E1F6A688-D2B1-FEC4-7C04-FB06C4AB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19" y="3651183"/>
            <a:ext cx="919939" cy="5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ifference between a joiner and a carpenter | Parsons Joinery">
            <a:extLst>
              <a:ext uri="{FF2B5EF4-FFF2-40B4-BE49-F238E27FC236}">
                <a16:creationId xmlns:a16="http://schemas.microsoft.com/office/drawing/2014/main" id="{D195ED4E-DC1C-C774-5B7E-BFC9A527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45" y="1314451"/>
            <a:ext cx="986667" cy="6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 inside look: Technical theatre/design &amp; stage management | Point Park  University | Pittsburgh, PA">
            <a:extLst>
              <a:ext uri="{FF2B5EF4-FFF2-40B4-BE49-F238E27FC236}">
                <a16:creationId xmlns:a16="http://schemas.microsoft.com/office/drawing/2014/main" id="{9978A6A4-A1BF-75EE-4CD8-E0528151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30" y="650375"/>
            <a:ext cx="916873" cy="5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ior Designer vs. Interior Decorator">
            <a:extLst>
              <a:ext uri="{FF2B5EF4-FFF2-40B4-BE49-F238E27FC236}">
                <a16:creationId xmlns:a16="http://schemas.microsoft.com/office/drawing/2014/main" id="{F3178616-CCF2-7D34-038A-3CBB6F1D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44" y="3190847"/>
            <a:ext cx="854712" cy="5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iwali Lanterns, a tetrahedron made of withies, covered and decorated with  tissue paper. Battery powered L… | Led paper lanterns, Paper lanterns diy, Paper  lanterns">
            <a:extLst>
              <a:ext uri="{FF2B5EF4-FFF2-40B4-BE49-F238E27FC236}">
                <a16:creationId xmlns:a16="http://schemas.microsoft.com/office/drawing/2014/main" id="{31351847-1172-AB75-D311-0761DE5E9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0" r="13187"/>
          <a:stretch/>
        </p:blipFill>
        <p:spPr bwMode="auto">
          <a:xfrm>
            <a:off x="7519583" y="8917540"/>
            <a:ext cx="602953" cy="7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D89E7A2-795A-E1A5-F3A3-729DAE99E29D}"/>
              </a:ext>
            </a:extLst>
          </p:cNvPr>
          <p:cNvSpPr/>
          <p:nvPr/>
        </p:nvSpPr>
        <p:spPr>
          <a:xfrm>
            <a:off x="6404234" y="9029737"/>
            <a:ext cx="9096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Lamp 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5A5354-9DE5-C3EB-C432-111E663A5460}"/>
              </a:ext>
            </a:extLst>
          </p:cNvPr>
          <p:cNvSpPr/>
          <p:nvPr/>
        </p:nvSpPr>
        <p:spPr>
          <a:xfrm>
            <a:off x="7988947" y="7246668"/>
            <a:ext cx="890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Frame</a:t>
            </a:r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 project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219730-479E-BCDD-2441-BE6602D0A922}"/>
              </a:ext>
            </a:extLst>
          </p:cNvPr>
          <p:cNvSpPr/>
          <p:nvPr/>
        </p:nvSpPr>
        <p:spPr>
          <a:xfrm>
            <a:off x="4920839" y="6874288"/>
            <a:ext cx="9170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Puppet project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74A6F1-924F-608B-0C5E-23575045BA9D}"/>
              </a:ext>
            </a:extLst>
          </p:cNvPr>
          <p:cNvSpPr/>
          <p:nvPr/>
        </p:nvSpPr>
        <p:spPr>
          <a:xfrm>
            <a:off x="3011396" y="15545520"/>
            <a:ext cx="9800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Kitchen Basics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FD7C7-46EB-A43C-649C-AA3919C9216D}"/>
              </a:ext>
            </a:extLst>
          </p:cNvPr>
          <p:cNvSpPr/>
          <p:nvPr/>
        </p:nvSpPr>
        <p:spPr>
          <a:xfrm>
            <a:off x="5128481" y="15636405"/>
            <a:ext cx="12502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Mini Torch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0AB535-4394-9488-A216-A88885E3C9B2}"/>
              </a:ext>
            </a:extLst>
          </p:cNvPr>
          <p:cNvSpPr/>
          <p:nvPr/>
        </p:nvSpPr>
        <p:spPr>
          <a:xfrm>
            <a:off x="2722079" y="13382572"/>
            <a:ext cx="1378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Sustainable Lamp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22A46-36F4-F60D-1ED0-AB7E0EA81DAB}"/>
              </a:ext>
            </a:extLst>
          </p:cNvPr>
          <p:cNvSpPr/>
          <p:nvPr/>
        </p:nvSpPr>
        <p:spPr>
          <a:xfrm>
            <a:off x="6144876" y="11346345"/>
            <a:ext cx="134726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Trinket Box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0E0F70-8935-B58C-48BD-E1059F8DB3C3}"/>
              </a:ext>
            </a:extLst>
          </p:cNvPr>
          <p:cNvSpPr/>
          <p:nvPr/>
        </p:nvSpPr>
        <p:spPr>
          <a:xfrm>
            <a:off x="1009545" y="14904503"/>
            <a:ext cx="9800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Wacky Racing Car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1EBD6-3BB3-4190-098E-FE12B0AEA314}"/>
              </a:ext>
            </a:extLst>
          </p:cNvPr>
          <p:cNvSpPr/>
          <p:nvPr/>
        </p:nvSpPr>
        <p:spPr>
          <a:xfrm>
            <a:off x="5027113" y="13355711"/>
            <a:ext cx="1378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World Foods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94A73-7E88-0D20-AF3A-1565280EA5E5}"/>
              </a:ext>
            </a:extLst>
          </p:cNvPr>
          <p:cNvSpPr/>
          <p:nvPr/>
        </p:nvSpPr>
        <p:spPr>
          <a:xfrm>
            <a:off x="7502946" y="13243701"/>
            <a:ext cx="1378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Tablet Bean</a:t>
            </a:r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bag</a:t>
            </a:r>
            <a:endParaRPr lang="en-US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DB33CD-7AA0-9D7E-AD57-5E80DAA45116}"/>
              </a:ext>
            </a:extLst>
          </p:cNvPr>
          <p:cNvSpPr/>
          <p:nvPr/>
        </p:nvSpPr>
        <p:spPr>
          <a:xfrm>
            <a:off x="3167424" y="11209071"/>
            <a:ext cx="134726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/>
              </a:rPr>
              <a:t>Food </a:t>
            </a:r>
            <a:r>
              <a:rPr lang="en-US" sz="1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/>
              </a:rPr>
              <a:t>Sa fety</a:t>
            </a:r>
            <a:r>
              <a:rPr lang="en-US" sz="16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/>
              </a:rPr>
              <a:t> </a:t>
            </a:r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/>
              </a:rPr>
              <a:t>in H&amp;C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E23902-1328-01B5-6B78-6941F0ADDE1D}"/>
              </a:ext>
            </a:extLst>
          </p:cNvPr>
          <p:cNvSpPr txBox="1"/>
          <p:nvPr/>
        </p:nvSpPr>
        <p:spPr>
          <a:xfrm>
            <a:off x="894508" y="10482464"/>
            <a:ext cx="95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Ceramics</a:t>
            </a:r>
          </a:p>
          <a:p>
            <a:pPr algn="ctr"/>
            <a:r>
              <a:rPr lang="en-US" sz="1200" b="1" dirty="0"/>
              <a:t>Term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3F976A-08EC-8A4F-41D6-D19B20CFDA2C}"/>
              </a:ext>
            </a:extLst>
          </p:cNvPr>
          <p:cNvSpPr/>
          <p:nvPr/>
        </p:nvSpPr>
        <p:spPr>
          <a:xfrm>
            <a:off x="996906" y="9113473"/>
            <a:ext cx="13472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Gaudi Mosaic Mirror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BF0C0C-2556-7470-FE68-3025581C9631}"/>
              </a:ext>
            </a:extLst>
          </p:cNvPr>
          <p:cNvSpPr/>
          <p:nvPr/>
        </p:nvSpPr>
        <p:spPr>
          <a:xfrm>
            <a:off x="1150787" y="6629183"/>
            <a:ext cx="91709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Storage</a:t>
            </a:r>
            <a:endParaRPr lang="en-US" sz="1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6A2C09-31DB-C6E2-B7A4-6ADCBD7B98B2}"/>
              </a:ext>
            </a:extLst>
          </p:cNvPr>
          <p:cNvSpPr/>
          <p:nvPr/>
        </p:nvSpPr>
        <p:spPr>
          <a:xfrm>
            <a:off x="2760020" y="4530045"/>
            <a:ext cx="18270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Personal choice of </a:t>
            </a:r>
            <a:r>
              <a:rPr lang="en-US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F0502020204030204" pitchFamily="34" charset="0"/>
              </a:rPr>
              <a:t>one brief set by AQA</a:t>
            </a:r>
            <a:endParaRPr lang="en-US" sz="1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F05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F90786-56BA-7E1D-CBCE-66785D9C455B}"/>
              </a:ext>
            </a:extLst>
          </p:cNvPr>
          <p:cNvSpPr/>
          <p:nvPr/>
        </p:nvSpPr>
        <p:spPr>
          <a:xfrm>
            <a:off x="1804894" y="11105129"/>
            <a:ext cx="841075" cy="80952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5ABA73-C55A-7DC8-B9CF-1D80CE14CFCB}"/>
              </a:ext>
            </a:extLst>
          </p:cNvPr>
          <p:cNvSpPr txBox="1"/>
          <p:nvPr/>
        </p:nvSpPr>
        <p:spPr>
          <a:xfrm>
            <a:off x="1717738" y="11195068"/>
            <a:ext cx="95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Making your KS4 Options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270B77-8007-2FD6-ECCF-63A77382B8A6}"/>
              </a:ext>
            </a:extLst>
          </p:cNvPr>
          <p:cNvSpPr txBox="1"/>
          <p:nvPr/>
        </p:nvSpPr>
        <p:spPr>
          <a:xfrm>
            <a:off x="5795482" y="14929900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Biomimicry</a:t>
            </a:r>
            <a:endParaRPr lang="en-GB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49D572-EBE9-1233-0461-B74B1CD5A296}"/>
              </a:ext>
            </a:extLst>
          </p:cNvPr>
          <p:cNvSpPr txBox="1"/>
          <p:nvPr/>
        </p:nvSpPr>
        <p:spPr>
          <a:xfrm>
            <a:off x="5837933" y="16408073"/>
            <a:ext cx="69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Alessi Group</a:t>
            </a:r>
            <a:endParaRPr lang="en-GB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C85F96-85B2-A0E5-BBDD-9766302140A0}"/>
              </a:ext>
            </a:extLst>
          </p:cNvPr>
          <p:cNvSpPr txBox="1"/>
          <p:nvPr/>
        </p:nvSpPr>
        <p:spPr>
          <a:xfrm>
            <a:off x="4620969" y="1474368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Basic electronics</a:t>
            </a:r>
            <a:endParaRPr lang="en-GB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4BF233-15FE-B9CC-D3F1-0E65B206E32A}"/>
              </a:ext>
            </a:extLst>
          </p:cNvPr>
          <p:cNvSpPr txBox="1"/>
          <p:nvPr/>
        </p:nvSpPr>
        <p:spPr>
          <a:xfrm>
            <a:off x="4635664" y="16441985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Packaging</a:t>
            </a:r>
            <a:endParaRPr lang="en-GB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AF205F-F62F-6FBC-73AC-10254F993A5B}"/>
              </a:ext>
            </a:extLst>
          </p:cNvPr>
          <p:cNvSpPr txBox="1"/>
          <p:nvPr/>
        </p:nvSpPr>
        <p:spPr>
          <a:xfrm>
            <a:off x="3526750" y="14899950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Hygiene</a:t>
            </a:r>
            <a:endParaRPr lang="en-GB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A0AC07-646F-69D4-B901-2E8E775D51B5}"/>
              </a:ext>
            </a:extLst>
          </p:cNvPr>
          <p:cNvSpPr txBox="1"/>
          <p:nvPr/>
        </p:nvSpPr>
        <p:spPr>
          <a:xfrm>
            <a:off x="3508348" y="1640682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Health &amp; Safety</a:t>
            </a:r>
            <a:endParaRPr lang="en-GB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62B988-35F5-BD24-C633-0DD67CEE29A9}"/>
              </a:ext>
            </a:extLst>
          </p:cNvPr>
          <p:cNvSpPr txBox="1"/>
          <p:nvPr/>
        </p:nvSpPr>
        <p:spPr>
          <a:xfrm>
            <a:off x="2652004" y="1469897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Eatwell Guide</a:t>
            </a:r>
            <a:endParaRPr lang="en-GB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80B9A2-2A32-4F29-60B4-215A508257B6}"/>
              </a:ext>
            </a:extLst>
          </p:cNvPr>
          <p:cNvSpPr txBox="1"/>
          <p:nvPr/>
        </p:nvSpPr>
        <p:spPr>
          <a:xfrm>
            <a:off x="2515028" y="16434409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Sensory Analysis</a:t>
            </a:r>
            <a:endParaRPr lang="en-GB" sz="14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F00C70-00F1-2F5C-DC41-75CC213122AD}"/>
              </a:ext>
            </a:extLst>
          </p:cNvPr>
          <p:cNvCxnSpPr>
            <a:cxnSpLocks/>
          </p:cNvCxnSpPr>
          <p:nvPr/>
        </p:nvCxnSpPr>
        <p:spPr>
          <a:xfrm flipV="1">
            <a:off x="2924242" y="15996970"/>
            <a:ext cx="26519" cy="4450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1D919C3B-D380-742E-1ACA-726E20DB16CD}"/>
              </a:ext>
            </a:extLst>
          </p:cNvPr>
          <p:cNvSpPr txBox="1"/>
          <p:nvPr/>
        </p:nvSpPr>
        <p:spPr>
          <a:xfrm>
            <a:off x="233746" y="14915975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CAM knowledge</a:t>
            </a:r>
            <a:endParaRPr lang="en-GB" sz="1400" dirty="0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F37E6EEC-CCCE-3F64-5E5E-1B2CDFB98C34}"/>
              </a:ext>
            </a:extLst>
          </p:cNvPr>
          <p:cNvSpPr txBox="1"/>
          <p:nvPr/>
        </p:nvSpPr>
        <p:spPr>
          <a:xfrm>
            <a:off x="958308" y="16155730"/>
            <a:ext cx="1039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Workshop Health &amp; Safety</a:t>
            </a:r>
            <a:endParaRPr lang="en-GB" sz="1400" dirty="0"/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D0D5D6BA-ECE8-9994-316B-DDFB46EF93BE}"/>
              </a:ext>
            </a:extLst>
          </p:cNvPr>
          <p:cNvSpPr txBox="1"/>
          <p:nvPr/>
        </p:nvSpPr>
        <p:spPr>
          <a:xfrm>
            <a:off x="1941388" y="14590441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 making</a:t>
            </a:r>
            <a:endParaRPr lang="en-GB" sz="1400" dirty="0"/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7E386894-E0EB-46FD-740B-31831EB0C000}"/>
              </a:ext>
            </a:extLst>
          </p:cNvPr>
          <p:cNvSpPr txBox="1"/>
          <p:nvPr/>
        </p:nvSpPr>
        <p:spPr>
          <a:xfrm>
            <a:off x="2255433" y="14203403"/>
            <a:ext cx="1210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Sustainability</a:t>
            </a:r>
            <a:endParaRPr lang="en-GB" sz="1400" dirty="0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FF477AF7-BF7D-7A99-7CA7-BC0B7E7250B2}"/>
              </a:ext>
            </a:extLst>
          </p:cNvPr>
          <p:cNvSpPr txBox="1"/>
          <p:nvPr/>
        </p:nvSpPr>
        <p:spPr>
          <a:xfrm>
            <a:off x="2186843" y="12713570"/>
            <a:ext cx="131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Neurographical Art</a:t>
            </a:r>
            <a:endParaRPr lang="en-GB" sz="1400" dirty="0"/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91FACB5D-FAF8-CC23-0F80-8C44227A6D22}"/>
              </a:ext>
            </a:extLst>
          </p:cNvPr>
          <p:cNvSpPr txBox="1"/>
          <p:nvPr/>
        </p:nvSpPr>
        <p:spPr>
          <a:xfrm>
            <a:off x="3565329" y="12772791"/>
            <a:ext cx="10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Electronics</a:t>
            </a:r>
            <a:endParaRPr lang="en-GB" sz="1400" dirty="0"/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9259CD98-358B-5202-9415-9D3CBBA4780C}"/>
              </a:ext>
            </a:extLst>
          </p:cNvPr>
          <p:cNvSpPr txBox="1"/>
          <p:nvPr/>
        </p:nvSpPr>
        <p:spPr>
          <a:xfrm>
            <a:off x="3480869" y="14227030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the laser cutter</a:t>
            </a:r>
            <a:endParaRPr lang="en-GB" sz="1400" dirty="0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E20061D2-87DA-F18B-372A-529B944B61FB}"/>
              </a:ext>
            </a:extLst>
          </p:cNvPr>
          <p:cNvSpPr txBox="1"/>
          <p:nvPr/>
        </p:nvSpPr>
        <p:spPr>
          <a:xfrm>
            <a:off x="4671302" y="12808672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World Foods</a:t>
            </a:r>
            <a:endParaRPr lang="en-GB" sz="1400" dirty="0"/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C359C219-5718-7F47-8961-ADAC5D1C0416}"/>
              </a:ext>
            </a:extLst>
          </p:cNvPr>
          <p:cNvSpPr txBox="1"/>
          <p:nvPr/>
        </p:nvSpPr>
        <p:spPr>
          <a:xfrm>
            <a:off x="4624211" y="14119872"/>
            <a:ext cx="103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Methods of cooking</a:t>
            </a:r>
            <a:endParaRPr lang="en-GB" sz="1400" dirty="0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25758B37-D301-A150-E1E3-A0D43A46F1B6}"/>
              </a:ext>
            </a:extLst>
          </p:cNvPr>
          <p:cNvCxnSpPr>
            <a:cxnSpLocks/>
          </p:cNvCxnSpPr>
          <p:nvPr/>
        </p:nvCxnSpPr>
        <p:spPr>
          <a:xfrm flipH="1" flipV="1">
            <a:off x="6253995" y="13834173"/>
            <a:ext cx="2415" cy="345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5A12A493-62A0-581C-9FC1-5CCAFE559FBE}"/>
              </a:ext>
            </a:extLst>
          </p:cNvPr>
          <p:cNvSpPr txBox="1"/>
          <p:nvPr/>
        </p:nvSpPr>
        <p:spPr>
          <a:xfrm>
            <a:off x="5748035" y="14089943"/>
            <a:ext cx="121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Dish </a:t>
            </a:r>
          </a:p>
          <a:p>
            <a:r>
              <a:rPr lang="en-US" sz="1400" dirty="0"/>
              <a:t>blueprint task</a:t>
            </a:r>
            <a:endParaRPr lang="en-GB" sz="1400" dirty="0"/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E531A1FB-47A2-0AE3-B92F-D4729A0D7F79}"/>
              </a:ext>
            </a:extLst>
          </p:cNvPr>
          <p:cNvCxnSpPr>
            <a:cxnSpLocks/>
          </p:cNvCxnSpPr>
          <p:nvPr/>
        </p:nvCxnSpPr>
        <p:spPr>
          <a:xfrm flipH="1">
            <a:off x="6250436" y="13101698"/>
            <a:ext cx="50907" cy="3924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TextBox 485">
            <a:extLst>
              <a:ext uri="{FF2B5EF4-FFF2-40B4-BE49-F238E27FC236}">
                <a16:creationId xmlns:a16="http://schemas.microsoft.com/office/drawing/2014/main" id="{BA8BA279-D70F-A539-FE0A-2474C863AB8B}"/>
              </a:ext>
            </a:extLst>
          </p:cNvPr>
          <p:cNvSpPr txBox="1"/>
          <p:nvPr/>
        </p:nvSpPr>
        <p:spPr>
          <a:xfrm>
            <a:off x="5837226" y="12589563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Presentation techniques</a:t>
            </a:r>
            <a:endParaRPr lang="en-GB" sz="1400" dirty="0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C073BBF2-46CA-9A3B-09D2-A3A671A0D648}"/>
              </a:ext>
            </a:extLst>
          </p:cNvPr>
          <p:cNvSpPr txBox="1"/>
          <p:nvPr/>
        </p:nvSpPr>
        <p:spPr>
          <a:xfrm>
            <a:off x="7098636" y="14172759"/>
            <a:ext cx="121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Memphis Group</a:t>
            </a:r>
            <a:endParaRPr lang="en-GB" sz="1400" dirty="0"/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5081A02F-CC06-7D61-B854-E5824BFF7272}"/>
              </a:ext>
            </a:extLst>
          </p:cNvPr>
          <p:cNvSpPr txBox="1"/>
          <p:nvPr/>
        </p:nvSpPr>
        <p:spPr>
          <a:xfrm>
            <a:off x="8847698" y="13533239"/>
            <a:ext cx="871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a sewing machine</a:t>
            </a:r>
            <a:endParaRPr lang="en-GB" sz="1400" dirty="0"/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02B29BD-2250-1E4C-2170-5411DD420391}"/>
              </a:ext>
            </a:extLst>
          </p:cNvPr>
          <p:cNvCxnSpPr>
            <a:cxnSpLocks/>
          </p:cNvCxnSpPr>
          <p:nvPr/>
        </p:nvCxnSpPr>
        <p:spPr>
          <a:xfrm flipH="1" flipV="1">
            <a:off x="8762707" y="13192686"/>
            <a:ext cx="399832" cy="3704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Box 496">
            <a:extLst>
              <a:ext uri="{FF2B5EF4-FFF2-40B4-BE49-F238E27FC236}">
                <a16:creationId xmlns:a16="http://schemas.microsoft.com/office/drawing/2014/main" id="{92753AB9-C39D-2CFE-9C6D-F65805888869}"/>
              </a:ext>
            </a:extLst>
          </p:cNvPr>
          <p:cNvSpPr txBox="1"/>
          <p:nvPr/>
        </p:nvSpPr>
        <p:spPr>
          <a:xfrm>
            <a:off x="7191327" y="12639145"/>
            <a:ext cx="97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a heat press</a:t>
            </a:r>
            <a:endParaRPr lang="en-GB" sz="1400" dirty="0"/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15DC9FA8-15A0-66E8-D5BA-3242776832BE}"/>
              </a:ext>
            </a:extLst>
          </p:cNvPr>
          <p:cNvCxnSpPr>
            <a:cxnSpLocks/>
          </p:cNvCxnSpPr>
          <p:nvPr/>
        </p:nvCxnSpPr>
        <p:spPr>
          <a:xfrm flipH="1" flipV="1">
            <a:off x="8121824" y="13849407"/>
            <a:ext cx="430411" cy="5433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TextBox 501">
            <a:extLst>
              <a:ext uri="{FF2B5EF4-FFF2-40B4-BE49-F238E27FC236}">
                <a16:creationId xmlns:a16="http://schemas.microsoft.com/office/drawing/2014/main" id="{389808B6-84A0-48B0-F8A9-EB3D6FFD4B88}"/>
              </a:ext>
            </a:extLst>
          </p:cNvPr>
          <p:cNvSpPr txBox="1"/>
          <p:nvPr/>
        </p:nvSpPr>
        <p:spPr>
          <a:xfrm>
            <a:off x="8214091" y="14349663"/>
            <a:ext cx="121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Transfer dyes</a:t>
            </a:r>
            <a:endParaRPr lang="en-GB" sz="1400" dirty="0"/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A473A0F1-F444-0340-63AC-603843FD5128}"/>
              </a:ext>
            </a:extLst>
          </p:cNvPr>
          <p:cNvSpPr txBox="1"/>
          <p:nvPr/>
        </p:nvSpPr>
        <p:spPr>
          <a:xfrm>
            <a:off x="6856951" y="12058402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Recycling materials</a:t>
            </a:r>
            <a:endParaRPr lang="en-GB" sz="1400" dirty="0"/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89DE5888-E8AC-2760-7419-A2DD945C1646}"/>
              </a:ext>
            </a:extLst>
          </p:cNvPr>
          <p:cNvSpPr txBox="1"/>
          <p:nvPr/>
        </p:nvSpPr>
        <p:spPr>
          <a:xfrm>
            <a:off x="7579076" y="10625885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Islamic tile art</a:t>
            </a:r>
            <a:endParaRPr lang="en-GB" sz="1400" dirty="0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BCB9A429-05A8-4010-5A3E-C2E3B3BFDDEE}"/>
              </a:ext>
            </a:extLst>
          </p:cNvPr>
          <p:cNvSpPr txBox="1"/>
          <p:nvPr/>
        </p:nvSpPr>
        <p:spPr>
          <a:xfrm>
            <a:off x="5543410" y="11998487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Art Nouveau</a:t>
            </a:r>
            <a:endParaRPr lang="en-GB" sz="1400" dirty="0"/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964699FA-9355-75B5-E1F9-70DE422ED7B4}"/>
              </a:ext>
            </a:extLst>
          </p:cNvPr>
          <p:cNvSpPr txBox="1"/>
          <p:nvPr/>
        </p:nvSpPr>
        <p:spPr>
          <a:xfrm>
            <a:off x="5545316" y="10625344"/>
            <a:ext cx="73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 </a:t>
            </a:r>
            <a:r>
              <a:rPr lang="en-US" sz="1400" dirty="0" err="1"/>
              <a:t>Stilj</a:t>
            </a:r>
            <a:endParaRPr lang="en-GB" sz="14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8E4C575-45C6-0127-1F2B-EEE014D2CDA5}"/>
              </a:ext>
            </a:extLst>
          </p:cNvPr>
          <p:cNvCxnSpPr>
            <a:cxnSpLocks/>
          </p:cNvCxnSpPr>
          <p:nvPr/>
        </p:nvCxnSpPr>
        <p:spPr>
          <a:xfrm flipH="1">
            <a:off x="6729624" y="10972744"/>
            <a:ext cx="19857" cy="3680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62BF12D-79E9-C15B-8EE4-FF21AE270791}"/>
              </a:ext>
            </a:extLst>
          </p:cNvPr>
          <p:cNvSpPr txBox="1"/>
          <p:nvPr/>
        </p:nvSpPr>
        <p:spPr>
          <a:xfrm>
            <a:off x="6429773" y="10672365"/>
            <a:ext cx="92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Modelling</a:t>
            </a:r>
            <a:endParaRPr lang="en-GB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713E7C-98C6-31DF-A1FD-67EEC14CFB9B}"/>
              </a:ext>
            </a:extLst>
          </p:cNvPr>
          <p:cNvSpPr txBox="1"/>
          <p:nvPr/>
        </p:nvSpPr>
        <p:spPr>
          <a:xfrm>
            <a:off x="4191679" y="10580541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Bacteriology</a:t>
            </a:r>
            <a:endParaRPr lang="en-GB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46B77D-F7C0-F45D-AFE7-753EB45ADC70}"/>
              </a:ext>
            </a:extLst>
          </p:cNvPr>
          <p:cNvSpPr txBox="1"/>
          <p:nvPr/>
        </p:nvSpPr>
        <p:spPr>
          <a:xfrm>
            <a:off x="3945918" y="12010496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Food intolerances</a:t>
            </a:r>
            <a:endParaRPr lang="en-GB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3AAE4B-2E08-8415-29DD-E7E6397D864C}"/>
              </a:ext>
            </a:extLst>
          </p:cNvPr>
          <p:cNvSpPr txBox="1"/>
          <p:nvPr/>
        </p:nvSpPr>
        <p:spPr>
          <a:xfrm>
            <a:off x="2631042" y="12021969"/>
            <a:ext cx="120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Allergens</a:t>
            </a:r>
            <a:endParaRPr lang="en-GB" sz="1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BEA920-A0F9-46A3-A620-90383669F4B2}"/>
              </a:ext>
            </a:extLst>
          </p:cNvPr>
          <p:cNvSpPr txBox="1"/>
          <p:nvPr/>
        </p:nvSpPr>
        <p:spPr>
          <a:xfrm>
            <a:off x="2700481" y="10421085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Moulds &amp; Parasites</a:t>
            </a:r>
            <a:endParaRPr lang="en-GB" sz="1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885314-4636-6BF5-AAAF-41B27E7D818A}"/>
              </a:ext>
            </a:extLst>
          </p:cNvPr>
          <p:cNvSpPr txBox="1"/>
          <p:nvPr/>
        </p:nvSpPr>
        <p:spPr>
          <a:xfrm>
            <a:off x="686532" y="12278536"/>
            <a:ext cx="147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AQA A&amp;D Three-Dimensional Design</a:t>
            </a:r>
            <a:endParaRPr lang="en-GB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A93812B-92BE-A7A5-BE48-EF1131F5E471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1610577" y="11841399"/>
            <a:ext cx="583688" cy="44687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438FA79-F6B2-2FCB-98C3-12BD46DCB427}"/>
              </a:ext>
            </a:extLst>
          </p:cNvPr>
          <p:cNvCxnSpPr>
            <a:cxnSpLocks/>
          </p:cNvCxnSpPr>
          <p:nvPr/>
        </p:nvCxnSpPr>
        <p:spPr>
          <a:xfrm flipH="1">
            <a:off x="1009545" y="11455664"/>
            <a:ext cx="843205" cy="19541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00FB8E4-7400-4A6E-25B1-87C6A54C3C63}"/>
              </a:ext>
            </a:extLst>
          </p:cNvPr>
          <p:cNvSpPr txBox="1"/>
          <p:nvPr/>
        </p:nvSpPr>
        <p:spPr>
          <a:xfrm>
            <a:off x="116545" y="11239495"/>
            <a:ext cx="1246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WJEC Level 1/2 Hospitality &amp; Catering</a:t>
            </a:r>
            <a:endParaRPr lang="en-GB" sz="1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C04CAF5-9AB4-A375-8B21-439872E77E46}"/>
              </a:ext>
            </a:extLst>
          </p:cNvPr>
          <p:cNvSpPr txBox="1"/>
          <p:nvPr/>
        </p:nvSpPr>
        <p:spPr>
          <a:xfrm>
            <a:off x="253613" y="9468343"/>
            <a:ext cx="6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Antoni Gaudi</a:t>
            </a:r>
            <a:endParaRPr lang="en-GB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E1E9F1-D63B-066D-1075-6FD6A95CF765}"/>
              </a:ext>
            </a:extLst>
          </p:cNvPr>
          <p:cNvSpPr txBox="1"/>
          <p:nvPr/>
        </p:nvSpPr>
        <p:spPr>
          <a:xfrm>
            <a:off x="1983119" y="10114588"/>
            <a:ext cx="6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Wood joints</a:t>
            </a:r>
            <a:endParaRPr lang="en-GB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A79C36-9D6A-F22A-5E57-F44A5269CDA0}"/>
              </a:ext>
            </a:extLst>
          </p:cNvPr>
          <p:cNvSpPr txBox="1"/>
          <p:nvPr/>
        </p:nvSpPr>
        <p:spPr>
          <a:xfrm>
            <a:off x="2179066" y="9745519"/>
            <a:ext cx="704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Mosaic</a:t>
            </a:r>
            <a:endParaRPr lang="en-GB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ED73210-38D6-23FC-4041-D41C9D2BDC9E}"/>
              </a:ext>
            </a:extLst>
          </p:cNvPr>
          <p:cNvSpPr txBox="1"/>
          <p:nvPr/>
        </p:nvSpPr>
        <p:spPr>
          <a:xfrm>
            <a:off x="1682897" y="8289680"/>
            <a:ext cx="120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Developing use of clay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7BDB418A3994783B50A26E6C37F2F" ma:contentTypeVersion="6" ma:contentTypeDescription="Create a new document." ma:contentTypeScope="" ma:versionID="11caae179fdcd3fa24178e1ef45f313a">
  <xsd:schema xmlns:xsd="http://www.w3.org/2001/XMLSchema" xmlns:xs="http://www.w3.org/2001/XMLSchema" xmlns:p="http://schemas.microsoft.com/office/2006/metadata/properties" xmlns:ns2="09eae53a-2aa2-44aa-bc77-fd03a86282f3" xmlns:ns3="44b2bd73-2bd8-449b-911d-479f49d35015" targetNamespace="http://schemas.microsoft.com/office/2006/metadata/properties" ma:root="true" ma:fieldsID="66571abfef146db081778fc5ba388459" ns2:_="" ns3:_="">
    <xsd:import namespace="09eae53a-2aa2-44aa-bc77-fd03a86282f3"/>
    <xsd:import namespace="44b2bd73-2bd8-449b-911d-479f49d350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ae53a-2aa2-44aa-bc77-fd03a8628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2bd73-2bd8-449b-911d-479f49d350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8E89F-B819-4518-A179-A74AF0FA65F7}">
  <ds:schemaRefs>
    <ds:schemaRef ds:uri="44b2bd73-2bd8-449b-911d-479f49d35015"/>
    <ds:schemaRef ds:uri="http://schemas.microsoft.com/office/2006/metadata/properties"/>
    <ds:schemaRef ds:uri="http://purl.org/dc/elements/1.1/"/>
    <ds:schemaRef ds:uri="09eae53a-2aa2-44aa-bc77-fd03a86282f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BCDC82-FBBF-4038-940A-E91C8CE6F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46F04-A10C-4D31-BF69-9B80F7B8E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eae53a-2aa2-44aa-bc77-fd03a86282f3"/>
    <ds:schemaRef ds:uri="44b2bd73-2bd8-449b-911d-479f49d35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13896</TotalTime>
  <Words>563</Words>
  <Application>Microsoft Office PowerPoint</Application>
  <PresentationFormat>Custom</PresentationFormat>
  <Paragraphs>167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Yvette Brittle</cp:lastModifiedBy>
  <cp:revision>391</cp:revision>
  <cp:lastPrinted>2020-02-25T17:54:53Z</cp:lastPrinted>
  <dcterms:created xsi:type="dcterms:W3CDTF">2018-02-08T08:28:53Z</dcterms:created>
  <dcterms:modified xsi:type="dcterms:W3CDTF">2024-06-18T22:04:07Z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0x0101008AE7BDB418A3994783B50A26E6C37F2F</vt:lpwstr>
  </property>
</Properties>
</file>