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7"/>
  </p:notesMasterIdLst>
  <p:sldIdLst>
    <p:sldId id="256" r:id="rId5"/>
    <p:sldId id="258" r:id="rId6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4DB"/>
    <a:srgbClr val="FFB0A3"/>
    <a:srgbClr val="E46CE8"/>
    <a:srgbClr val="E000FF"/>
    <a:srgbClr val="E7CDFF"/>
    <a:srgbClr val="FF00FF"/>
    <a:srgbClr val="175A68"/>
    <a:srgbClr val="006600"/>
    <a:srgbClr val="144856"/>
    <a:srgbClr val="FE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7C17F-FB68-40B4-9CED-B61B90A00A45}" v="35" dt="2024-09-15T21:56:21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18" autoAdjust="0"/>
    <p:restoredTop sz="95833" autoAdjust="0"/>
  </p:normalViewPr>
  <p:slideViewPr>
    <p:cSldViewPr snapToGrid="0">
      <p:cViewPr varScale="1">
        <p:scale>
          <a:sx n="29" d="100"/>
          <a:sy n="29" d="100"/>
        </p:scale>
        <p:origin x="18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1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28BB26D-172E-4E5B-FF25-1A7FA7E57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280501"/>
              </p:ext>
            </p:extLst>
          </p:nvPr>
        </p:nvGraphicFramePr>
        <p:xfrm>
          <a:off x="3641438" y="5091955"/>
          <a:ext cx="1024497" cy="80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497">
                  <a:extLst>
                    <a:ext uri="{9D8B030D-6E8A-4147-A177-3AD203B41FA5}">
                      <a16:colId xmlns:a16="http://schemas.microsoft.com/office/drawing/2014/main" val="87845522"/>
                    </a:ext>
                  </a:extLst>
                </a:gridCol>
              </a:tblGrid>
              <a:tr h="8036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002568"/>
                  </a:ext>
                </a:extLst>
              </a:tr>
            </a:tbl>
          </a:graphicData>
        </a:graphic>
      </p:graphicFrame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6331" y="0"/>
            <a:ext cx="9726896" cy="17801787"/>
          </a:xfrm>
          <a:prstGeom prst="rect">
            <a:avLst/>
          </a:prstGeom>
          <a:solidFill>
            <a:srgbClr val="C4E4D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09078" y="1142252"/>
            <a:ext cx="9366739" cy="16775830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DFA900F3-921A-274F-926E-3E87029C1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661" y="15139810"/>
            <a:ext cx="4172362" cy="1409545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639737" y="14508672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-62547" y="12309270"/>
            <a:ext cx="3447941" cy="2305429"/>
          </a:xfrm>
          <a:prstGeom prst="blockArc">
            <a:avLst>
              <a:gd name="adj1" fmla="val 10775024"/>
              <a:gd name="adj2" fmla="val 189716"/>
              <a:gd name="adj3" fmla="val 291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8263726" y="1275408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6045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460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950C0D89-EEB2-744C-8F78-77CE951B8BF9}"/>
              </a:ext>
            </a:extLst>
          </p:cNvPr>
          <p:cNvSpPr txBox="1"/>
          <p:nvPr/>
        </p:nvSpPr>
        <p:spPr>
          <a:xfrm>
            <a:off x="4092085" y="10541539"/>
            <a:ext cx="13315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 flipH="1">
            <a:off x="4556096" y="6859183"/>
            <a:ext cx="237661" cy="4631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8457960" y="1852195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Summer Holidays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8460675" y="2309725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Next Level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47937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8235359" y="1367012"/>
            <a:ext cx="1349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Move on to Year 10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97109" y="116295"/>
            <a:ext cx="9334179" cy="794926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Learning Journey </a:t>
            </a:r>
          </a:p>
          <a:p>
            <a:pPr algn="ctr"/>
            <a:r>
              <a:rPr lang="en-GB" sz="2400" b="1" u="sng" dirty="0"/>
              <a:t>Year </a:t>
            </a:r>
            <a:r>
              <a:rPr lang="en-GB" sz="2400" b="1" u="sng"/>
              <a:t>9 French</a:t>
            </a:r>
            <a:endParaRPr lang="en-GB" sz="2400" b="1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A87988-5306-4262-9A46-2F78AA386422}"/>
              </a:ext>
            </a:extLst>
          </p:cNvPr>
          <p:cNvSpPr txBox="1"/>
          <p:nvPr/>
        </p:nvSpPr>
        <p:spPr>
          <a:xfrm>
            <a:off x="8644624" y="13236911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202" y="15375174"/>
            <a:ext cx="4981328" cy="2031325"/>
          </a:xfrm>
          <a:prstGeom prst="rect">
            <a:avLst/>
          </a:prstGeom>
          <a:noFill/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highlight>
                  <a:srgbClr val="FFFF00"/>
                </a:highlight>
              </a:rPr>
              <a:t>Applying Language Learning Skills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* Asking and responding to questions.</a:t>
            </a:r>
          </a:p>
          <a:p>
            <a:r>
              <a:rPr lang="en-US" sz="1400" b="1" dirty="0"/>
              <a:t>* Memorisation strategies (remembering more – automaticity). </a:t>
            </a:r>
          </a:p>
          <a:p>
            <a:r>
              <a:rPr lang="en-US" sz="1400" b="1" dirty="0"/>
              <a:t>* Productive skills – Writing, Speaking &amp; Translation.</a:t>
            </a:r>
          </a:p>
          <a:p>
            <a:r>
              <a:rPr lang="en-US" sz="1400" b="1" dirty="0"/>
              <a:t>* Receptive skills - Listening &amp; Reading.</a:t>
            </a:r>
          </a:p>
          <a:p>
            <a:r>
              <a:rPr lang="en-US" sz="1400" b="1" dirty="0"/>
              <a:t>* Grammar and tenses.</a:t>
            </a:r>
          </a:p>
          <a:p>
            <a:r>
              <a:rPr lang="en-US" sz="1400" b="1" dirty="0"/>
              <a:t>* Vocabulary &amp; Phonics.</a:t>
            </a:r>
          </a:p>
          <a:p>
            <a:r>
              <a:rPr lang="en-US" sz="1400" b="1" dirty="0"/>
              <a:t>* Exploring culture &amp; language (enrichment).</a:t>
            </a:r>
          </a:p>
          <a:p>
            <a:r>
              <a:rPr lang="en-US" sz="1400" b="1" dirty="0"/>
              <a:t>* Communicative Functions (expressing opinions).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1089398" y="1482083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BAC09A0-687F-984C-ADF9-99CFEFE2EE74}"/>
              </a:ext>
            </a:extLst>
          </p:cNvPr>
          <p:cNvSpPr/>
          <p:nvPr/>
        </p:nvSpPr>
        <p:spPr>
          <a:xfrm>
            <a:off x="3726679" y="4279481"/>
            <a:ext cx="4328584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C4B4D65-D385-BD4F-A1C3-C745C1FF09FF}"/>
              </a:ext>
            </a:extLst>
          </p:cNvPr>
          <p:cNvSpPr/>
          <p:nvPr/>
        </p:nvSpPr>
        <p:spPr>
          <a:xfrm>
            <a:off x="1639737" y="6765659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01F62A6-0920-EA48-8084-89C5EB14D770}"/>
              </a:ext>
            </a:extLst>
          </p:cNvPr>
          <p:cNvSpPr/>
          <p:nvPr/>
        </p:nvSpPr>
        <p:spPr>
          <a:xfrm>
            <a:off x="1639737" y="11738015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112BA6-23B5-DE46-A8F8-B0954C55FCD5}"/>
              </a:ext>
            </a:extLst>
          </p:cNvPr>
          <p:cNvSpPr/>
          <p:nvPr/>
        </p:nvSpPr>
        <p:spPr>
          <a:xfrm>
            <a:off x="3726679" y="1793303"/>
            <a:ext cx="4281811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20029DE-EFBC-0A48-A9C3-F3081D6BD7E4}"/>
              </a:ext>
            </a:extLst>
          </p:cNvPr>
          <p:cNvSpPr/>
          <p:nvPr/>
        </p:nvSpPr>
        <p:spPr>
          <a:xfrm>
            <a:off x="1639737" y="9251837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Block Arc 90">
            <a:extLst>
              <a:ext uri="{FF2B5EF4-FFF2-40B4-BE49-F238E27FC236}">
                <a16:creationId xmlns:a16="http://schemas.microsoft.com/office/drawing/2014/main" id="{C70CDBFF-F3EE-F644-8277-275B3C16BC09}"/>
              </a:ext>
            </a:extLst>
          </p:cNvPr>
          <p:cNvSpPr/>
          <p:nvPr/>
        </p:nvSpPr>
        <p:spPr>
          <a:xfrm rot="16200000">
            <a:off x="73386" y="7143593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Block Arc 91">
            <a:extLst>
              <a:ext uri="{FF2B5EF4-FFF2-40B4-BE49-F238E27FC236}">
                <a16:creationId xmlns:a16="http://schemas.microsoft.com/office/drawing/2014/main" id="{CC835EBC-AFD6-D144-98B4-3C34F4603433}"/>
              </a:ext>
            </a:extLst>
          </p:cNvPr>
          <p:cNvSpPr/>
          <p:nvPr/>
        </p:nvSpPr>
        <p:spPr>
          <a:xfrm rot="16200000">
            <a:off x="2280537" y="2166779"/>
            <a:ext cx="3163461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Block Arc 92">
            <a:extLst>
              <a:ext uri="{FF2B5EF4-FFF2-40B4-BE49-F238E27FC236}">
                <a16:creationId xmlns:a16="http://schemas.microsoft.com/office/drawing/2014/main" id="{8BFC2FDC-48F4-4043-BEB6-BA11A307D690}"/>
              </a:ext>
            </a:extLst>
          </p:cNvPr>
          <p:cNvSpPr/>
          <p:nvPr/>
        </p:nvSpPr>
        <p:spPr>
          <a:xfrm rot="5400000">
            <a:off x="6408782" y="9625008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Block Arc 93">
            <a:extLst>
              <a:ext uri="{FF2B5EF4-FFF2-40B4-BE49-F238E27FC236}">
                <a16:creationId xmlns:a16="http://schemas.microsoft.com/office/drawing/2014/main" id="{E036D9F5-9E45-1945-A88B-E982EE885525}"/>
              </a:ext>
            </a:extLst>
          </p:cNvPr>
          <p:cNvSpPr/>
          <p:nvPr/>
        </p:nvSpPr>
        <p:spPr>
          <a:xfrm rot="5400000">
            <a:off x="6408276" y="4659000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BEE6CEC-4B9F-8949-AB8E-0983A5DC25AB}"/>
              </a:ext>
            </a:extLst>
          </p:cNvPr>
          <p:cNvGrpSpPr/>
          <p:nvPr/>
        </p:nvGrpSpPr>
        <p:grpSpPr>
          <a:xfrm>
            <a:off x="7838701" y="13574305"/>
            <a:ext cx="1977259" cy="1235919"/>
            <a:chOff x="1066800" y="2693267"/>
            <a:chExt cx="6781800" cy="3777314"/>
          </a:xfrm>
        </p:grpSpPr>
        <p:sp>
          <p:nvSpPr>
            <p:cNvPr id="96" name="Ellipse 98">
              <a:extLst>
                <a:ext uri="{FF2B5EF4-FFF2-40B4-BE49-F238E27FC236}">
                  <a16:creationId xmlns:a16="http://schemas.microsoft.com/office/drawing/2014/main" id="{C4B474F9-285D-3A4E-8505-C681FE530596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E3A01AF-6AA1-3049-9B4D-5097C5FFCAF4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42CB325-5873-1145-96B6-7790825B04CF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AC25F1F-DCBA-6F43-A88A-6DF9251A6673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23382C1-D1B3-A944-86DE-C041417498DD}"/>
              </a:ext>
            </a:extLst>
          </p:cNvPr>
          <p:cNvGrpSpPr/>
          <p:nvPr/>
        </p:nvGrpSpPr>
        <p:grpSpPr>
          <a:xfrm>
            <a:off x="8303843" y="13251929"/>
            <a:ext cx="1065949" cy="1143588"/>
            <a:chOff x="6453494" y="2317132"/>
            <a:chExt cx="1969724" cy="204704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0ED1754-FD42-324B-8A12-F0B73A293C98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BF62FB9-0FD6-BF48-BD5A-909489EC6B62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CEE111F-50D4-F24A-B359-62E57B061DC2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5F7A5C2-974B-0642-B2B5-0B40008F30DA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5BD3F5AE-7376-5941-B7F0-37179B39E513}"/>
              </a:ext>
            </a:extLst>
          </p:cNvPr>
          <p:cNvSpPr/>
          <p:nvPr/>
        </p:nvSpPr>
        <p:spPr>
          <a:xfrm>
            <a:off x="592705" y="1030062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872BA2-FBEC-AC4F-83F4-A7F64A651A53}"/>
              </a:ext>
            </a:extLst>
          </p:cNvPr>
          <p:cNvSpPr txBox="1"/>
          <p:nvPr/>
        </p:nvSpPr>
        <p:spPr>
          <a:xfrm>
            <a:off x="1136163" y="10783446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7D7DA30-2D0D-7C49-9AC3-2A66E8AEF1E1}"/>
              </a:ext>
            </a:extLst>
          </p:cNvPr>
          <p:cNvGrpSpPr/>
          <p:nvPr/>
        </p:nvGrpSpPr>
        <p:grpSpPr>
          <a:xfrm>
            <a:off x="15922" y="10509651"/>
            <a:ext cx="1977259" cy="1235919"/>
            <a:chOff x="1066800" y="2693267"/>
            <a:chExt cx="6781800" cy="3777314"/>
          </a:xfrm>
        </p:grpSpPr>
        <p:sp>
          <p:nvSpPr>
            <p:cNvPr id="109" name="Ellipse 98">
              <a:extLst>
                <a:ext uri="{FF2B5EF4-FFF2-40B4-BE49-F238E27FC236}">
                  <a16:creationId xmlns:a16="http://schemas.microsoft.com/office/drawing/2014/main" id="{4AFEB335-0FD6-C049-9282-FEE9F6A0AD45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D6A6F7B-F77B-6D45-9E09-4D56FBD68600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9D2C4AE-57A5-634D-8AAF-46CB76D8CB6E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71A4490C-FEC4-9B49-8980-595F8C05483D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7508A59-749C-A848-B837-8C36ABCD99BA}"/>
              </a:ext>
            </a:extLst>
          </p:cNvPr>
          <p:cNvGrpSpPr/>
          <p:nvPr/>
        </p:nvGrpSpPr>
        <p:grpSpPr>
          <a:xfrm>
            <a:off x="480267" y="10108073"/>
            <a:ext cx="1065949" cy="1111510"/>
            <a:chOff x="6453494" y="2374552"/>
            <a:chExt cx="1969724" cy="1989623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D1FCE7F-673A-594E-A1AD-34F5C6EDB8CF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F585282-BA96-1342-B6B5-F38DB3B3E5F2}"/>
                </a:ext>
              </a:extLst>
            </p:cNvPr>
            <p:cNvSpPr/>
            <p:nvPr/>
          </p:nvSpPr>
          <p:spPr>
            <a:xfrm>
              <a:off x="6535478" y="2405609"/>
              <a:ext cx="1741715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778AAE3-E5E5-1949-A7C7-7A6BC89A61E7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48EF7CF-E003-5941-A4CC-05942F294215}"/>
                </a:ext>
              </a:extLst>
            </p:cNvPr>
            <p:cNvSpPr txBox="1"/>
            <p:nvPr/>
          </p:nvSpPr>
          <p:spPr>
            <a:xfrm>
              <a:off x="6822059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FE5B871E-17BD-A140-8738-E6EFF535966B}"/>
              </a:ext>
            </a:extLst>
          </p:cNvPr>
          <p:cNvSpPr/>
          <p:nvPr/>
        </p:nvSpPr>
        <p:spPr>
          <a:xfrm>
            <a:off x="8264857" y="7792307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B58E927-9AAE-1B44-B3CC-AF9FEA3C5327}"/>
              </a:ext>
            </a:extLst>
          </p:cNvPr>
          <p:cNvSpPr txBox="1"/>
          <p:nvPr/>
        </p:nvSpPr>
        <p:spPr>
          <a:xfrm>
            <a:off x="8645755" y="8275129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38F5BAE-ABB9-6F4C-B5A5-F7789C1AF3C2}"/>
              </a:ext>
            </a:extLst>
          </p:cNvPr>
          <p:cNvGrpSpPr/>
          <p:nvPr/>
        </p:nvGrpSpPr>
        <p:grpSpPr>
          <a:xfrm>
            <a:off x="7688074" y="8001334"/>
            <a:ext cx="1977259" cy="1235919"/>
            <a:chOff x="1066800" y="2693267"/>
            <a:chExt cx="6781800" cy="3777314"/>
          </a:xfrm>
        </p:grpSpPr>
        <p:sp>
          <p:nvSpPr>
            <p:cNvPr id="121" name="Ellipse 98">
              <a:extLst>
                <a:ext uri="{FF2B5EF4-FFF2-40B4-BE49-F238E27FC236}">
                  <a16:creationId xmlns:a16="http://schemas.microsoft.com/office/drawing/2014/main" id="{4FBEDAF6-7464-6C40-A124-596761F60817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6AE61AC-F41C-B343-932A-5D61DAD002FC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A84AF8B-A56E-9E4E-AF8A-DBC621AD251B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3B3769AB-035E-0043-B607-14E3EA08BBF6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E0FBF37-4FF9-134E-A241-8CBFFE834D14}"/>
              </a:ext>
            </a:extLst>
          </p:cNvPr>
          <p:cNvGrpSpPr/>
          <p:nvPr/>
        </p:nvGrpSpPr>
        <p:grpSpPr>
          <a:xfrm>
            <a:off x="8152419" y="7567678"/>
            <a:ext cx="1065949" cy="1143588"/>
            <a:chOff x="6453494" y="2317132"/>
            <a:chExt cx="1969724" cy="2047043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896D44C-54F5-5642-81F8-D00C92F9AA4B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684F5A-BA0B-EC45-B3A7-A9BD7062E83E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13A6B8F-8889-B541-99F6-B22AC06B127F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82D11CA-EB20-5D4D-A2A7-8F27470D72AC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0E66922-3EC5-4E41-AE09-4285920E6762}"/>
              </a:ext>
            </a:extLst>
          </p:cNvPr>
          <p:cNvGrpSpPr/>
          <p:nvPr/>
        </p:nvGrpSpPr>
        <p:grpSpPr>
          <a:xfrm>
            <a:off x="257117" y="5667348"/>
            <a:ext cx="1977259" cy="1235919"/>
            <a:chOff x="1066800" y="2693267"/>
            <a:chExt cx="6781800" cy="3777314"/>
          </a:xfrm>
        </p:grpSpPr>
        <p:sp>
          <p:nvSpPr>
            <p:cNvPr id="134" name="Ellipse 98">
              <a:extLst>
                <a:ext uri="{FF2B5EF4-FFF2-40B4-BE49-F238E27FC236}">
                  <a16:creationId xmlns:a16="http://schemas.microsoft.com/office/drawing/2014/main" id="{0DF28BCF-DE99-EA46-82F6-B847927B6940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99A0D814-39BC-0F40-82CD-A07C8A4FF43D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1203497-954B-0E4D-8375-5CD7508C379F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497A855-6815-9848-8DDB-75D144C5CBB7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22C203A-696F-BA43-8AB7-33FA9D396E07}"/>
              </a:ext>
            </a:extLst>
          </p:cNvPr>
          <p:cNvGrpSpPr/>
          <p:nvPr/>
        </p:nvGrpSpPr>
        <p:grpSpPr>
          <a:xfrm>
            <a:off x="683562" y="5254249"/>
            <a:ext cx="1065949" cy="1143588"/>
            <a:chOff x="6453494" y="2317132"/>
            <a:chExt cx="1969724" cy="2047043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234CDE3-ED0E-A842-B688-89B2FC583AB5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0571E79-87CE-E44A-A9A4-96C324F811ED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ECFC0CF0-3C53-CC4E-85AE-F7E1382AD091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1F39917-0871-AA47-A15B-E43F30B4A67D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</a:p>
          </p:txBody>
        </p:sp>
      </p:grpSp>
      <p:sp>
        <p:nvSpPr>
          <p:cNvPr id="149" name="Oval 148">
            <a:extLst>
              <a:ext uri="{FF2B5EF4-FFF2-40B4-BE49-F238E27FC236}">
                <a16:creationId xmlns:a16="http://schemas.microsoft.com/office/drawing/2014/main" id="{C6886FF2-4A47-CC47-98CA-067C695294F2}"/>
              </a:ext>
            </a:extLst>
          </p:cNvPr>
          <p:cNvSpPr/>
          <p:nvPr/>
        </p:nvSpPr>
        <p:spPr>
          <a:xfrm>
            <a:off x="8283797" y="310191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20A7601-D65B-9C47-B1D0-E4E2F7FEC730}"/>
              </a:ext>
            </a:extLst>
          </p:cNvPr>
          <p:cNvSpPr txBox="1"/>
          <p:nvPr/>
        </p:nvSpPr>
        <p:spPr>
          <a:xfrm>
            <a:off x="8664695" y="3584733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A32572A-CB20-8547-86FC-3B0841A91222}"/>
              </a:ext>
            </a:extLst>
          </p:cNvPr>
          <p:cNvGrpSpPr/>
          <p:nvPr/>
        </p:nvGrpSpPr>
        <p:grpSpPr>
          <a:xfrm>
            <a:off x="7707014" y="3310938"/>
            <a:ext cx="1977259" cy="1235919"/>
            <a:chOff x="1066800" y="2693267"/>
            <a:chExt cx="6781800" cy="3777314"/>
          </a:xfrm>
        </p:grpSpPr>
        <p:sp>
          <p:nvSpPr>
            <p:cNvPr id="152" name="Ellipse 98">
              <a:extLst>
                <a:ext uri="{FF2B5EF4-FFF2-40B4-BE49-F238E27FC236}">
                  <a16:creationId xmlns:a16="http://schemas.microsoft.com/office/drawing/2014/main" id="{D762C23B-EB3F-4D44-B031-AD1D4DA3E40D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4C718DE3-4434-954E-A011-2296058AD0C0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2217AB88-6159-994F-8A92-AA260AC25FF5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50D4E4D-732C-9944-A043-D992C17DD6CA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EBDC93C-4CF9-CD45-A012-B81E085D049C}"/>
              </a:ext>
            </a:extLst>
          </p:cNvPr>
          <p:cNvGrpSpPr/>
          <p:nvPr/>
        </p:nvGrpSpPr>
        <p:grpSpPr>
          <a:xfrm>
            <a:off x="8171359" y="2877282"/>
            <a:ext cx="1065949" cy="1143588"/>
            <a:chOff x="6453494" y="2317132"/>
            <a:chExt cx="1969724" cy="2047043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C39355E5-9974-AB47-A3BD-A33E806803D7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6630B10-CE88-0D4C-9E5A-4DD3E30DD368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0D4F74-E540-534B-B7AF-E119CA269F93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10BEA464-6CDA-C644-8BA4-D2F7577FC5C8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  <a:endPara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62" name="Isosceles Triangle 9">
            <a:extLst>
              <a:ext uri="{FF2B5EF4-FFF2-40B4-BE49-F238E27FC236}">
                <a16:creationId xmlns:a16="http://schemas.microsoft.com/office/drawing/2014/main" id="{4EC3FBAB-EF2F-B846-B361-1F2592033049}"/>
              </a:ext>
            </a:extLst>
          </p:cNvPr>
          <p:cNvSpPr/>
          <p:nvPr/>
        </p:nvSpPr>
        <p:spPr>
          <a:xfrm rot="6741482">
            <a:off x="7958591" y="1973474"/>
            <a:ext cx="465468" cy="894438"/>
          </a:xfrm>
          <a:custGeom>
            <a:avLst/>
            <a:gdLst/>
            <a:ahLst/>
            <a:cxnLst/>
            <a:rect l="l" t="t" r="r" b="b"/>
            <a:pathLst>
              <a:path w="500177" h="896213">
                <a:moveTo>
                  <a:pt x="496706" y="182880"/>
                </a:moveTo>
                <a:lnTo>
                  <a:pt x="408386" y="182880"/>
                </a:lnTo>
                <a:cubicBezTo>
                  <a:pt x="402005" y="392503"/>
                  <a:pt x="473014" y="704019"/>
                  <a:pt x="500177" y="809891"/>
                </a:cubicBezTo>
                <a:lnTo>
                  <a:pt x="312435" y="751577"/>
                </a:lnTo>
                <a:lnTo>
                  <a:pt x="193085" y="896213"/>
                </a:lnTo>
                <a:cubicBezTo>
                  <a:pt x="100649" y="636832"/>
                  <a:pt x="81245" y="393927"/>
                  <a:pt x="83386" y="182880"/>
                </a:cubicBezTo>
                <a:lnTo>
                  <a:pt x="0" y="182880"/>
                </a:lnTo>
                <a:lnTo>
                  <a:pt x="248353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Notched Right Arrow 163">
            <a:extLst>
              <a:ext uri="{FF2B5EF4-FFF2-40B4-BE49-F238E27FC236}">
                <a16:creationId xmlns:a16="http://schemas.microsoft.com/office/drawing/2014/main" id="{66B9E0A1-FAD0-4644-B9A3-AA999D694C05}"/>
              </a:ext>
            </a:extLst>
          </p:cNvPr>
          <p:cNvSpPr/>
          <p:nvPr/>
        </p:nvSpPr>
        <p:spPr>
          <a:xfrm>
            <a:off x="7857130" y="1795717"/>
            <a:ext cx="747914" cy="499186"/>
          </a:xfrm>
          <a:prstGeom prst="notchedRightArrow">
            <a:avLst>
              <a:gd name="adj1" fmla="val 68499"/>
              <a:gd name="adj2" fmla="val 36126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1">
            <a:extLst>
              <a:ext uri="{FF2B5EF4-FFF2-40B4-BE49-F238E27FC236}">
                <a16:creationId xmlns:a16="http://schemas.microsoft.com/office/drawing/2014/main" id="{CB9FC991-5BCA-A647-B45D-6EFC192A081B}"/>
              </a:ext>
            </a:extLst>
          </p:cNvPr>
          <p:cNvSpPr/>
          <p:nvPr/>
        </p:nvSpPr>
        <p:spPr>
          <a:xfrm rot="16035654">
            <a:off x="7315922" y="14477411"/>
            <a:ext cx="984726" cy="902290"/>
          </a:xfrm>
          <a:custGeom>
            <a:avLst/>
            <a:gdLst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88464" h="1729740">
                <a:moveTo>
                  <a:pt x="1094232" y="0"/>
                </a:moveTo>
                <a:lnTo>
                  <a:pt x="1563624" y="346710"/>
                </a:lnTo>
                <a:lnTo>
                  <a:pt x="1360696" y="346710"/>
                </a:lnTo>
                <a:cubicBezTo>
                  <a:pt x="1509457" y="785572"/>
                  <a:pt x="1987237" y="1031884"/>
                  <a:pt x="2188464" y="1148334"/>
                </a:cubicBezTo>
                <a:lnTo>
                  <a:pt x="2017776" y="1245870"/>
                </a:lnTo>
                <a:lnTo>
                  <a:pt x="2042160" y="1431798"/>
                </a:lnTo>
                <a:cubicBezTo>
                  <a:pt x="1722019" y="1280162"/>
                  <a:pt x="1479893" y="1073712"/>
                  <a:pt x="1262634" y="853424"/>
                </a:cubicBezTo>
                <a:lnTo>
                  <a:pt x="1262634" y="1718310"/>
                </a:lnTo>
                <a:lnTo>
                  <a:pt x="1094994" y="1615440"/>
                </a:lnTo>
                <a:lnTo>
                  <a:pt x="927354" y="1729740"/>
                </a:lnTo>
                <a:lnTo>
                  <a:pt x="927354" y="851169"/>
                </a:lnTo>
                <a:lnTo>
                  <a:pt x="926592" y="852678"/>
                </a:lnTo>
                <a:cubicBezTo>
                  <a:pt x="709168" y="1073150"/>
                  <a:pt x="484515" y="1267374"/>
                  <a:pt x="146304" y="1431798"/>
                </a:cubicBezTo>
                <a:lnTo>
                  <a:pt x="170688" y="1245870"/>
                </a:lnTo>
                <a:lnTo>
                  <a:pt x="0" y="1148334"/>
                </a:lnTo>
                <a:cubicBezTo>
                  <a:pt x="196164" y="1024289"/>
                  <a:pt x="679008" y="785572"/>
                  <a:pt x="827768" y="346710"/>
                </a:cubicBezTo>
                <a:lnTo>
                  <a:pt x="624840" y="346710"/>
                </a:lnTo>
                <a:lnTo>
                  <a:pt x="1094232" y="0"/>
                </a:lnTo>
                <a:close/>
              </a:path>
            </a:pathLst>
          </a:custGeom>
          <a:gradFill flip="none" rotWithShape="1">
            <a:gsLst>
              <a:gs pos="0">
                <a:srgbClr val="7CD54F"/>
              </a:gs>
              <a:gs pos="100000">
                <a:srgbClr val="0A6C0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EF2BA-349C-1248-8A69-DC54F8DB27DF}"/>
              </a:ext>
            </a:extLst>
          </p:cNvPr>
          <p:cNvSpPr/>
          <p:nvPr/>
        </p:nvSpPr>
        <p:spPr>
          <a:xfrm>
            <a:off x="6799747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BE6A6C58-E91C-834A-AE19-D590179869DC}"/>
              </a:ext>
            </a:extLst>
          </p:cNvPr>
          <p:cNvSpPr/>
          <p:nvPr/>
        </p:nvSpPr>
        <p:spPr>
          <a:xfrm>
            <a:off x="5507984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6622E736-3045-7B4C-A98A-752D61D590D4}"/>
              </a:ext>
            </a:extLst>
          </p:cNvPr>
          <p:cNvSpPr/>
          <p:nvPr/>
        </p:nvSpPr>
        <p:spPr>
          <a:xfrm>
            <a:off x="4216142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A1D91FD5-A62E-FE49-8182-96E31C175B01}"/>
              </a:ext>
            </a:extLst>
          </p:cNvPr>
          <p:cNvSpPr/>
          <p:nvPr/>
        </p:nvSpPr>
        <p:spPr>
          <a:xfrm>
            <a:off x="7035301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B6CF1F0E-11D1-0E46-8A06-4FD366759058}"/>
              </a:ext>
            </a:extLst>
          </p:cNvPr>
          <p:cNvSpPr/>
          <p:nvPr/>
        </p:nvSpPr>
        <p:spPr>
          <a:xfrm>
            <a:off x="5743459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992B2B9-5C14-6940-A71A-E6A62E779DBE}"/>
              </a:ext>
            </a:extLst>
          </p:cNvPr>
          <p:cNvSpPr/>
          <p:nvPr/>
        </p:nvSpPr>
        <p:spPr>
          <a:xfrm>
            <a:off x="4451617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AA72709B-D660-F742-A973-D96DA074B241}"/>
              </a:ext>
            </a:extLst>
          </p:cNvPr>
          <p:cNvSpPr/>
          <p:nvPr/>
        </p:nvSpPr>
        <p:spPr>
          <a:xfrm>
            <a:off x="6999908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EF0914C4-FE47-494D-89E2-D40F33EC03AA}"/>
              </a:ext>
            </a:extLst>
          </p:cNvPr>
          <p:cNvSpPr/>
          <p:nvPr/>
        </p:nvSpPr>
        <p:spPr>
          <a:xfrm>
            <a:off x="5708066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650642FB-AF4E-3043-AB8F-F666B465A02F}"/>
              </a:ext>
            </a:extLst>
          </p:cNvPr>
          <p:cNvSpPr/>
          <p:nvPr/>
        </p:nvSpPr>
        <p:spPr>
          <a:xfrm>
            <a:off x="4416224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4D988106-BC3D-A348-8917-942F6A71E863}"/>
              </a:ext>
            </a:extLst>
          </p:cNvPr>
          <p:cNvSpPr/>
          <p:nvPr/>
        </p:nvSpPr>
        <p:spPr>
          <a:xfrm>
            <a:off x="3124382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CFE96A07-73F6-CE46-9845-5623ED82ED4A}"/>
              </a:ext>
            </a:extLst>
          </p:cNvPr>
          <p:cNvSpPr/>
          <p:nvPr/>
        </p:nvSpPr>
        <p:spPr>
          <a:xfrm>
            <a:off x="1832540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5FFCFC3-D41C-1345-9F89-A2C7AB727150}"/>
              </a:ext>
            </a:extLst>
          </p:cNvPr>
          <p:cNvSpPr/>
          <p:nvPr/>
        </p:nvSpPr>
        <p:spPr>
          <a:xfrm>
            <a:off x="7061314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EC7633D-DDF9-8E4E-AE74-42020903636A}"/>
              </a:ext>
            </a:extLst>
          </p:cNvPr>
          <p:cNvSpPr/>
          <p:nvPr/>
        </p:nvSpPr>
        <p:spPr>
          <a:xfrm>
            <a:off x="5769472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43FCBB07-E07C-E543-9282-3C49895ABC8B}"/>
              </a:ext>
            </a:extLst>
          </p:cNvPr>
          <p:cNvSpPr/>
          <p:nvPr/>
        </p:nvSpPr>
        <p:spPr>
          <a:xfrm>
            <a:off x="4477630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A641094-4156-2945-9693-770564690D7B}"/>
              </a:ext>
            </a:extLst>
          </p:cNvPr>
          <p:cNvSpPr/>
          <p:nvPr/>
        </p:nvSpPr>
        <p:spPr>
          <a:xfrm>
            <a:off x="3185788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0C177068-4B9A-9F43-89A4-0BEDDDFD987B}"/>
              </a:ext>
            </a:extLst>
          </p:cNvPr>
          <p:cNvSpPr/>
          <p:nvPr/>
        </p:nvSpPr>
        <p:spPr>
          <a:xfrm>
            <a:off x="1893946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180506C8-4DE4-BE43-85BE-B5EDCD50678D}"/>
              </a:ext>
            </a:extLst>
          </p:cNvPr>
          <p:cNvSpPr/>
          <p:nvPr/>
        </p:nvSpPr>
        <p:spPr>
          <a:xfrm>
            <a:off x="6976078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B57CD1EC-7336-6647-940E-8986E7838AA9}"/>
              </a:ext>
            </a:extLst>
          </p:cNvPr>
          <p:cNvSpPr/>
          <p:nvPr/>
        </p:nvSpPr>
        <p:spPr>
          <a:xfrm>
            <a:off x="5684236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94C2956C-105C-B545-8679-F4743DA85142}"/>
              </a:ext>
            </a:extLst>
          </p:cNvPr>
          <p:cNvSpPr/>
          <p:nvPr/>
        </p:nvSpPr>
        <p:spPr>
          <a:xfrm>
            <a:off x="4392394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A499525-66D1-C546-BDFD-C2A774F8FEC0}"/>
              </a:ext>
            </a:extLst>
          </p:cNvPr>
          <p:cNvSpPr/>
          <p:nvPr/>
        </p:nvSpPr>
        <p:spPr>
          <a:xfrm>
            <a:off x="3100552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36611230-A3EA-0944-908D-3E633A457431}"/>
              </a:ext>
            </a:extLst>
          </p:cNvPr>
          <p:cNvSpPr/>
          <p:nvPr/>
        </p:nvSpPr>
        <p:spPr>
          <a:xfrm>
            <a:off x="1808710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4B76C112-A6BD-9841-A70F-555CAFECFAC6}"/>
              </a:ext>
            </a:extLst>
          </p:cNvPr>
          <p:cNvSpPr/>
          <p:nvPr/>
        </p:nvSpPr>
        <p:spPr>
          <a:xfrm>
            <a:off x="6766906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3EE9DD00-EFF8-C846-8837-3F4DA9FD1592}"/>
              </a:ext>
            </a:extLst>
          </p:cNvPr>
          <p:cNvSpPr/>
          <p:nvPr/>
        </p:nvSpPr>
        <p:spPr>
          <a:xfrm>
            <a:off x="5475064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F4AA10E4-47EE-4045-839F-F6BE3A9265EA}"/>
              </a:ext>
            </a:extLst>
          </p:cNvPr>
          <p:cNvSpPr/>
          <p:nvPr/>
        </p:nvSpPr>
        <p:spPr>
          <a:xfrm>
            <a:off x="4183222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BC1AFF77-E78B-9046-9F32-944A86661D58}"/>
              </a:ext>
            </a:extLst>
          </p:cNvPr>
          <p:cNvSpPr/>
          <p:nvPr/>
        </p:nvSpPr>
        <p:spPr>
          <a:xfrm>
            <a:off x="2891380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5DCC5E68-94A5-7444-867D-089A9FE6C56C}"/>
              </a:ext>
            </a:extLst>
          </p:cNvPr>
          <p:cNvSpPr/>
          <p:nvPr/>
        </p:nvSpPr>
        <p:spPr>
          <a:xfrm>
            <a:off x="1599538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6-Point Star 76">
            <a:extLst>
              <a:ext uri="{FF2B5EF4-FFF2-40B4-BE49-F238E27FC236}">
                <a16:creationId xmlns:a16="http://schemas.microsoft.com/office/drawing/2014/main" id="{704E38BA-D97C-2F44-AFC2-F8E9EA8773D5}"/>
              </a:ext>
            </a:extLst>
          </p:cNvPr>
          <p:cNvSpPr/>
          <p:nvPr/>
        </p:nvSpPr>
        <p:spPr>
          <a:xfrm>
            <a:off x="8449808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6-Point Star 76">
            <a:extLst>
              <a:ext uri="{FF2B5EF4-FFF2-40B4-BE49-F238E27FC236}">
                <a16:creationId xmlns:a16="http://schemas.microsoft.com/office/drawing/2014/main" id="{A58F1FE8-BED0-2F49-B930-4D8CD5B686E8}"/>
              </a:ext>
            </a:extLst>
          </p:cNvPr>
          <p:cNvSpPr/>
          <p:nvPr/>
        </p:nvSpPr>
        <p:spPr>
          <a:xfrm>
            <a:off x="8617063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6-Point Star 76">
            <a:extLst>
              <a:ext uri="{FF2B5EF4-FFF2-40B4-BE49-F238E27FC236}">
                <a16:creationId xmlns:a16="http://schemas.microsoft.com/office/drawing/2014/main" id="{79841BDA-1EAA-9545-8766-3C192DAE266D}"/>
              </a:ext>
            </a:extLst>
          </p:cNvPr>
          <p:cNvSpPr/>
          <p:nvPr/>
        </p:nvSpPr>
        <p:spPr>
          <a:xfrm>
            <a:off x="8784318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6-Point Star 76">
            <a:extLst>
              <a:ext uri="{FF2B5EF4-FFF2-40B4-BE49-F238E27FC236}">
                <a16:creationId xmlns:a16="http://schemas.microsoft.com/office/drawing/2014/main" id="{7E180015-7559-5341-8F5C-7F2831EEF4AA}"/>
              </a:ext>
            </a:extLst>
          </p:cNvPr>
          <p:cNvSpPr/>
          <p:nvPr/>
        </p:nvSpPr>
        <p:spPr>
          <a:xfrm>
            <a:off x="8951573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6-Point Star 76">
            <a:extLst>
              <a:ext uri="{FF2B5EF4-FFF2-40B4-BE49-F238E27FC236}">
                <a16:creationId xmlns:a16="http://schemas.microsoft.com/office/drawing/2014/main" id="{9D3E301B-4FD0-4948-B1CD-F6AF79FB51C9}"/>
              </a:ext>
            </a:extLst>
          </p:cNvPr>
          <p:cNvSpPr/>
          <p:nvPr/>
        </p:nvSpPr>
        <p:spPr>
          <a:xfrm>
            <a:off x="9118829" y="1594610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6-Point Star 76">
            <a:extLst>
              <a:ext uri="{FF2B5EF4-FFF2-40B4-BE49-F238E27FC236}">
                <a16:creationId xmlns:a16="http://schemas.microsoft.com/office/drawing/2014/main" id="{D1C134EA-8514-B145-810F-45F7F8DE10D6}"/>
              </a:ext>
            </a:extLst>
          </p:cNvPr>
          <p:cNvSpPr/>
          <p:nvPr/>
        </p:nvSpPr>
        <p:spPr>
          <a:xfrm>
            <a:off x="8661090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6-Point Star 76">
            <a:extLst>
              <a:ext uri="{FF2B5EF4-FFF2-40B4-BE49-F238E27FC236}">
                <a16:creationId xmlns:a16="http://schemas.microsoft.com/office/drawing/2014/main" id="{2895F8E2-63C4-F44C-95DF-D81569D81578}"/>
              </a:ext>
            </a:extLst>
          </p:cNvPr>
          <p:cNvSpPr/>
          <p:nvPr/>
        </p:nvSpPr>
        <p:spPr>
          <a:xfrm>
            <a:off x="8828345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6-Point Star 76">
            <a:extLst>
              <a:ext uri="{FF2B5EF4-FFF2-40B4-BE49-F238E27FC236}">
                <a16:creationId xmlns:a16="http://schemas.microsoft.com/office/drawing/2014/main" id="{77C07641-589D-D444-9C8B-7711BEBA3F71}"/>
              </a:ext>
            </a:extLst>
          </p:cNvPr>
          <p:cNvSpPr/>
          <p:nvPr/>
        </p:nvSpPr>
        <p:spPr>
          <a:xfrm>
            <a:off x="8995600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6-Point Star 76">
            <a:extLst>
              <a:ext uri="{FF2B5EF4-FFF2-40B4-BE49-F238E27FC236}">
                <a16:creationId xmlns:a16="http://schemas.microsoft.com/office/drawing/2014/main" id="{52C39E32-2177-C046-9E6E-23ADAE4CB252}"/>
              </a:ext>
            </a:extLst>
          </p:cNvPr>
          <p:cNvSpPr/>
          <p:nvPr/>
        </p:nvSpPr>
        <p:spPr>
          <a:xfrm>
            <a:off x="9162855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6-Point Star 76">
            <a:extLst>
              <a:ext uri="{FF2B5EF4-FFF2-40B4-BE49-F238E27FC236}">
                <a16:creationId xmlns:a16="http://schemas.microsoft.com/office/drawing/2014/main" id="{0A9DAD6C-F581-104A-9E36-B72DBD597B3F}"/>
              </a:ext>
            </a:extLst>
          </p:cNvPr>
          <p:cNvSpPr/>
          <p:nvPr/>
        </p:nvSpPr>
        <p:spPr>
          <a:xfrm>
            <a:off x="9330111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6-Point Star 76">
            <a:extLst>
              <a:ext uri="{FF2B5EF4-FFF2-40B4-BE49-F238E27FC236}">
                <a16:creationId xmlns:a16="http://schemas.microsoft.com/office/drawing/2014/main" id="{2BFE4C9E-DA6D-274A-B73D-BF605931D9DC}"/>
              </a:ext>
            </a:extLst>
          </p:cNvPr>
          <p:cNvSpPr/>
          <p:nvPr/>
        </p:nvSpPr>
        <p:spPr>
          <a:xfrm>
            <a:off x="8637156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6-Point Star 76">
            <a:extLst>
              <a:ext uri="{FF2B5EF4-FFF2-40B4-BE49-F238E27FC236}">
                <a16:creationId xmlns:a16="http://schemas.microsoft.com/office/drawing/2014/main" id="{CB85395E-2FDF-B744-A176-EA8335F4CB52}"/>
              </a:ext>
            </a:extLst>
          </p:cNvPr>
          <p:cNvSpPr/>
          <p:nvPr/>
        </p:nvSpPr>
        <p:spPr>
          <a:xfrm>
            <a:off x="8804411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6-Point Star 76">
            <a:extLst>
              <a:ext uri="{FF2B5EF4-FFF2-40B4-BE49-F238E27FC236}">
                <a16:creationId xmlns:a16="http://schemas.microsoft.com/office/drawing/2014/main" id="{F6896E39-FD1A-6546-B26A-A23B85D874D2}"/>
              </a:ext>
            </a:extLst>
          </p:cNvPr>
          <p:cNvSpPr/>
          <p:nvPr/>
        </p:nvSpPr>
        <p:spPr>
          <a:xfrm>
            <a:off x="8971666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6-Point Star 76">
            <a:extLst>
              <a:ext uri="{FF2B5EF4-FFF2-40B4-BE49-F238E27FC236}">
                <a16:creationId xmlns:a16="http://schemas.microsoft.com/office/drawing/2014/main" id="{F3999034-0DAB-894B-8934-FA4FD48A6001}"/>
              </a:ext>
            </a:extLst>
          </p:cNvPr>
          <p:cNvSpPr/>
          <p:nvPr/>
        </p:nvSpPr>
        <p:spPr>
          <a:xfrm>
            <a:off x="9138921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6-Point Star 76">
            <a:extLst>
              <a:ext uri="{FF2B5EF4-FFF2-40B4-BE49-F238E27FC236}">
                <a16:creationId xmlns:a16="http://schemas.microsoft.com/office/drawing/2014/main" id="{58BE4A03-10E5-9248-8B2A-E4F56EBBFB09}"/>
              </a:ext>
            </a:extLst>
          </p:cNvPr>
          <p:cNvSpPr/>
          <p:nvPr/>
        </p:nvSpPr>
        <p:spPr>
          <a:xfrm>
            <a:off x="9306177" y="2688525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6EEC6-56F1-E443-BA50-2C04BD32F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41" y="12979399"/>
            <a:ext cx="673296" cy="792113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E9C5D249-927A-C443-9C28-E25954DCF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071" y="10387389"/>
            <a:ext cx="673296" cy="792113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74" y="7971089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478" y="548985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579" y="3025107"/>
            <a:ext cx="673296" cy="792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E1B7C-3CEF-1E4A-A05E-B2D99691A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932126" y="11903197"/>
            <a:ext cx="567137" cy="716383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EC7768BA-DD05-C646-995C-5DCAC49F6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974452" y="6900538"/>
            <a:ext cx="567137" cy="716383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EFA29DDD-ABF5-314B-A5F9-AED397768C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3107116" y="1981072"/>
            <a:ext cx="567137" cy="716383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8EDE721A-DB87-F343-AA1E-284A04029C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4257" flipH="1">
            <a:off x="8161922" y="9518147"/>
            <a:ext cx="584822" cy="628663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2CB6D44A-0F99-F34C-AD17-C1596B7F46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4257" flipH="1">
            <a:off x="8200993" y="4489089"/>
            <a:ext cx="584822" cy="628663"/>
          </a:xfrm>
          <a:prstGeom prst="rect">
            <a:avLst/>
          </a:prstGeom>
        </p:spPr>
      </p:pic>
      <p:pic>
        <p:nvPicPr>
          <p:cNvPr id="332" name="Picture 7">
            <a:extLst>
              <a:ext uri="{FF2B5EF4-FFF2-40B4-BE49-F238E27FC236}">
                <a16:creationId xmlns:a16="http://schemas.microsoft.com/office/drawing/2014/main" id="{934CDDD2-B30E-9944-9BE3-5DC8276B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898" y="14681814"/>
            <a:ext cx="1429391" cy="4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0" name="Table 309">
            <a:extLst>
              <a:ext uri="{FF2B5EF4-FFF2-40B4-BE49-F238E27FC236}">
                <a16:creationId xmlns:a16="http://schemas.microsoft.com/office/drawing/2014/main" id="{444E0061-E83C-2342-9332-FEF7BCF7A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09573"/>
              </p:ext>
            </p:extLst>
          </p:nvPr>
        </p:nvGraphicFramePr>
        <p:xfrm>
          <a:off x="320686" y="1107013"/>
          <a:ext cx="2311666" cy="4126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138">
                  <a:extLst>
                    <a:ext uri="{9D8B030D-6E8A-4147-A177-3AD203B41FA5}">
                      <a16:colId xmlns:a16="http://schemas.microsoft.com/office/drawing/2014/main" val="3185464999"/>
                    </a:ext>
                  </a:extLst>
                </a:gridCol>
                <a:gridCol w="1812528">
                  <a:extLst>
                    <a:ext uri="{9D8B030D-6E8A-4147-A177-3AD203B41FA5}">
                      <a16:colId xmlns:a16="http://schemas.microsoft.com/office/drawing/2014/main" val="4156271430"/>
                    </a:ext>
                  </a:extLst>
                </a:gridCol>
              </a:tblGrid>
              <a:tr h="25596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Year 9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Top Tips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24924"/>
                  </a:ext>
                </a:extLst>
              </a:tr>
              <a:tr h="63647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Learn and revise vocabulary regularly, approximately 10 words a week.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615608"/>
                  </a:ext>
                </a:extLst>
              </a:tr>
              <a:tr h="359436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Revise Little and often: aim to do 15 minutes of practice a day.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210817"/>
                  </a:ext>
                </a:extLst>
              </a:tr>
              <a:tr h="575526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Create flashcards of vocabulary per unit that you study, on cards or online to help you memorise key vocabulary.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916198"/>
                  </a:ext>
                </a:extLst>
              </a:tr>
              <a:tr h="739962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Have a positive attitude to learning. You might find learning a language challenging but if you try, you will succeed!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61033"/>
                  </a:ext>
                </a:extLst>
              </a:tr>
              <a:tr h="575526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The more you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practise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the more you know, the more you remember, the more you can do!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572172"/>
                  </a:ext>
                </a:extLst>
              </a:tr>
            </a:tbl>
          </a:graphicData>
        </a:graphic>
      </p:graphicFrame>
      <p:sp>
        <p:nvSpPr>
          <p:cNvPr id="163" name="Isosceles Triangle 9">
            <a:extLst>
              <a:ext uri="{FF2B5EF4-FFF2-40B4-BE49-F238E27FC236}">
                <a16:creationId xmlns:a16="http://schemas.microsoft.com/office/drawing/2014/main" id="{1D61F891-A2EC-2944-9C1B-BD9B309F6014}"/>
              </a:ext>
            </a:extLst>
          </p:cNvPr>
          <p:cNvSpPr/>
          <p:nvPr/>
        </p:nvSpPr>
        <p:spPr>
          <a:xfrm rot="2820000" flipH="1">
            <a:off x="7754643" y="1273103"/>
            <a:ext cx="499187" cy="834021"/>
          </a:xfrm>
          <a:custGeom>
            <a:avLst/>
            <a:gdLst/>
            <a:ahLst/>
            <a:cxnLst/>
            <a:rect l="l" t="t" r="r" b="b"/>
            <a:pathLst>
              <a:path w="500177" h="896213">
                <a:moveTo>
                  <a:pt x="496706" y="182880"/>
                </a:moveTo>
                <a:lnTo>
                  <a:pt x="408386" y="182880"/>
                </a:lnTo>
                <a:cubicBezTo>
                  <a:pt x="402005" y="392503"/>
                  <a:pt x="473014" y="704019"/>
                  <a:pt x="500177" y="809891"/>
                </a:cubicBezTo>
                <a:lnTo>
                  <a:pt x="312435" y="751577"/>
                </a:lnTo>
                <a:lnTo>
                  <a:pt x="193085" y="896213"/>
                </a:lnTo>
                <a:cubicBezTo>
                  <a:pt x="100649" y="636832"/>
                  <a:pt x="81245" y="393927"/>
                  <a:pt x="83386" y="182880"/>
                </a:cubicBezTo>
                <a:lnTo>
                  <a:pt x="0" y="182880"/>
                </a:lnTo>
                <a:lnTo>
                  <a:pt x="248353" y="0"/>
                </a:lnTo>
                <a:close/>
              </a:path>
            </a:pathLst>
          </a:custGeom>
          <a:gradFill>
            <a:gsLst>
              <a:gs pos="0">
                <a:srgbClr val="63CA30"/>
              </a:gs>
              <a:gs pos="100000">
                <a:srgbClr val="0D911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CBD16249-2859-A647-A166-34EB1161AB89}"/>
              </a:ext>
            </a:extLst>
          </p:cNvPr>
          <p:cNvSpPr txBox="1"/>
          <p:nvPr/>
        </p:nvSpPr>
        <p:spPr>
          <a:xfrm>
            <a:off x="1652135" y="12743879"/>
            <a:ext cx="5500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err="1">
                <a:highlight>
                  <a:srgbClr val="FFFF00"/>
                </a:highlight>
              </a:rPr>
              <a:t>T’es</a:t>
            </a:r>
            <a:r>
              <a:rPr lang="en-US" sz="1200" b="1" u="sng" dirty="0">
                <a:highlight>
                  <a:srgbClr val="FFFF00"/>
                </a:highlight>
              </a:rPr>
              <a:t> </a:t>
            </a:r>
            <a:r>
              <a:rPr lang="en-US" sz="1200" b="1" u="sng" dirty="0" err="1">
                <a:highlight>
                  <a:srgbClr val="FFFF00"/>
                </a:highlight>
              </a:rPr>
              <a:t>branché</a:t>
            </a:r>
            <a:r>
              <a:rPr lang="en-US" sz="1200" b="1" u="sng" dirty="0">
                <a:highlight>
                  <a:srgbClr val="FFFF00"/>
                </a:highlight>
              </a:rPr>
              <a:t>(e)?_- TV and internet </a:t>
            </a:r>
          </a:p>
          <a:p>
            <a:endParaRPr lang="en-US" sz="1200" b="1" u="sng" dirty="0">
              <a:highlight>
                <a:srgbClr val="FFFF00"/>
              </a:highlight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Talking about television </a:t>
            </a:r>
            <a:r>
              <a:rPr lang="en-US" sz="1200" b="1" dirty="0" err="1"/>
              <a:t>programmes</a:t>
            </a:r>
            <a:r>
              <a:rPr lang="en-US" sz="1200" b="1" dirty="0"/>
              <a:t>; using subject pronouns: je, </a:t>
            </a:r>
            <a:r>
              <a:rPr lang="en-US" sz="1200" b="1" dirty="0" err="1"/>
              <a:t>tu</a:t>
            </a:r>
            <a:r>
              <a:rPr lang="en-US" sz="1200" b="1" dirty="0"/>
              <a:t>, il, </a:t>
            </a:r>
            <a:r>
              <a:rPr lang="en-US" sz="1200" b="1" dirty="0" err="1"/>
              <a:t>elle</a:t>
            </a:r>
            <a:r>
              <a:rPr lang="en-US" sz="1200" b="1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Talking about films; using </a:t>
            </a:r>
            <a:r>
              <a:rPr lang="en-US" sz="1200" b="1" dirty="0" err="1"/>
              <a:t>j’aime</a:t>
            </a:r>
            <a:r>
              <a:rPr lang="en-US" sz="1200" b="1" dirty="0"/>
              <a:t>, </a:t>
            </a:r>
            <a:r>
              <a:rPr lang="en-US" sz="1200" b="1" dirty="0" err="1"/>
              <a:t>j’adore</a:t>
            </a:r>
            <a:r>
              <a:rPr lang="en-US" sz="1200" b="1" dirty="0"/>
              <a:t> and je </a:t>
            </a:r>
            <a:r>
              <a:rPr lang="en-US" sz="1200" b="1" dirty="0" err="1"/>
              <a:t>déteste</a:t>
            </a:r>
            <a:r>
              <a:rPr lang="en-US" sz="1200" b="1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Talking about reading; using un, </a:t>
            </a:r>
            <a:r>
              <a:rPr lang="en-US" sz="1200" b="1" dirty="0" err="1"/>
              <a:t>une</a:t>
            </a:r>
            <a:r>
              <a:rPr lang="en-US" sz="1200" b="1" dirty="0"/>
              <a:t> and le, la, 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Talking about the internet, using the verb faire.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Talking about what you do in different weather; using 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Talking about your </a:t>
            </a:r>
            <a:r>
              <a:rPr lang="en-US" sz="1200" b="1" dirty="0" err="1"/>
              <a:t>favourite</a:t>
            </a:r>
            <a:r>
              <a:rPr lang="en-US" sz="1200" b="1" dirty="0"/>
              <a:t> television </a:t>
            </a:r>
            <a:r>
              <a:rPr lang="en-US" sz="1200" b="1" dirty="0" err="1"/>
              <a:t>programmes</a:t>
            </a:r>
            <a:r>
              <a:rPr lang="en-US" sz="1200" b="1" dirty="0"/>
              <a:t>, films and books.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1694486" y="10087941"/>
            <a:ext cx="5585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highlight>
                  <a:srgbClr val="FFFF00"/>
                </a:highlight>
              </a:rPr>
              <a:t>Paris, je </a:t>
            </a:r>
            <a:r>
              <a:rPr lang="en-US" sz="1200" b="1" u="sng" dirty="0" err="1">
                <a:highlight>
                  <a:srgbClr val="FFFF00"/>
                </a:highlight>
              </a:rPr>
              <a:t>t’adore</a:t>
            </a:r>
            <a:r>
              <a:rPr lang="en-US" sz="1200" b="1" u="sng" dirty="0">
                <a:highlight>
                  <a:srgbClr val="FFFF00"/>
                </a:highlight>
              </a:rPr>
              <a:t>!- A visit to Paris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Saying what you can do in Paris; using on </a:t>
            </a:r>
            <a:r>
              <a:rPr lang="en-US" sz="1200" b="1" dirty="0" err="1"/>
              <a:t>peut</a:t>
            </a:r>
            <a:r>
              <a:rPr lang="en-US" sz="1200" b="1" dirty="0"/>
              <a:t> + infinitive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Saying what you like doing; using </a:t>
            </a:r>
            <a:r>
              <a:rPr lang="en-US" sz="1200" b="1" dirty="0" err="1"/>
              <a:t>j’aime</a:t>
            </a:r>
            <a:r>
              <a:rPr lang="en-US" sz="1200" b="1" dirty="0"/>
              <a:t> + the infinitive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Asking for tourist information; using question words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Saying what you visited and what it was like; using the perfect tense of </a:t>
            </a:r>
            <a:r>
              <a:rPr lang="en-US" sz="1200" b="1" dirty="0" err="1"/>
              <a:t>visiter</a:t>
            </a: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Saying what you did; sing the perfect tense of –er verbs; understanding information about tourist attractions</a:t>
            </a:r>
          </a:p>
          <a:p>
            <a:endParaRPr lang="en-US" sz="1200" b="1" u="sng" dirty="0">
              <a:highlight>
                <a:srgbClr val="FFFF00"/>
              </a:highlight>
            </a:endParaRPr>
          </a:p>
        </p:txBody>
      </p:sp>
      <p:pic>
        <p:nvPicPr>
          <p:cNvPr id="1074" name="Picture 50" descr="rosette Icon 164431">
            <a:extLst>
              <a:ext uri="{FF2B5EF4-FFF2-40B4-BE49-F238E27FC236}">
                <a16:creationId xmlns:a16="http://schemas.microsoft.com/office/drawing/2014/main" id="{019F9F30-629C-C24F-BB77-810F08FF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174" y="2481171"/>
            <a:ext cx="601470" cy="60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7">
            <a:extLst>
              <a:ext uri="{FF2B5EF4-FFF2-40B4-BE49-F238E27FC236}">
                <a16:creationId xmlns:a16="http://schemas.microsoft.com/office/drawing/2014/main" id="{CA67A7EF-ADC2-2A4D-9082-CCAF9B42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304" y="16388464"/>
            <a:ext cx="3563983" cy="107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76E35-326E-D441-933C-FB1C0BFC074C}"/>
              </a:ext>
            </a:extLst>
          </p:cNvPr>
          <p:cNvSpPr txBox="1"/>
          <p:nvPr/>
        </p:nvSpPr>
        <p:spPr>
          <a:xfrm>
            <a:off x="-7772400" y="2286000"/>
            <a:ext cx="184731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44C0DC-82D0-C117-5E2C-62801BEAD5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3291" y="16432451"/>
            <a:ext cx="1063414" cy="811858"/>
          </a:xfrm>
          <a:prstGeom prst="rect">
            <a:avLst/>
          </a:prstGeom>
        </p:spPr>
      </p:pic>
      <p:pic>
        <p:nvPicPr>
          <p:cNvPr id="16" name="Picture 460">
            <a:extLst>
              <a:ext uri="{FF2B5EF4-FFF2-40B4-BE49-F238E27FC236}">
                <a16:creationId xmlns:a16="http://schemas.microsoft.com/office/drawing/2014/main" id="{F5251A78-4494-13CB-E0B6-91770A7C7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329" y="10172893"/>
            <a:ext cx="1083020" cy="109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949C675-8CE4-FDC3-9A9B-9C0D442B49A5}"/>
              </a:ext>
            </a:extLst>
          </p:cNvPr>
          <p:cNvSpPr txBox="1"/>
          <p:nvPr/>
        </p:nvSpPr>
        <p:spPr>
          <a:xfrm>
            <a:off x="3755982" y="2451534"/>
            <a:ext cx="1123199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Memorise</a:t>
            </a:r>
          </a:p>
          <a:p>
            <a:pPr algn="ctr"/>
            <a:endParaRPr lang="en-GB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Revise</a:t>
            </a:r>
          </a:p>
          <a:p>
            <a:pPr algn="ctr"/>
            <a:endParaRPr lang="en-GB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Practise</a:t>
            </a:r>
          </a:p>
          <a:p>
            <a:pPr algn="ctr"/>
            <a:endParaRPr lang="en-GB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Master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3A7A3B-30D9-3509-2800-D35579DEAB01}"/>
              </a:ext>
            </a:extLst>
          </p:cNvPr>
          <p:cNvCxnSpPr>
            <a:cxnSpLocks/>
          </p:cNvCxnSpPr>
          <p:nvPr/>
        </p:nvCxnSpPr>
        <p:spPr>
          <a:xfrm>
            <a:off x="4311711" y="2756675"/>
            <a:ext cx="0" cy="2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976E970-65A1-1249-D4BA-87AD84FC91E4}"/>
              </a:ext>
            </a:extLst>
          </p:cNvPr>
          <p:cNvCxnSpPr>
            <a:cxnSpLocks/>
          </p:cNvCxnSpPr>
          <p:nvPr/>
        </p:nvCxnSpPr>
        <p:spPr>
          <a:xfrm>
            <a:off x="4287983" y="3723121"/>
            <a:ext cx="0" cy="2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4D069B9-0C2A-99F6-0D49-BD5B669055B5}"/>
              </a:ext>
            </a:extLst>
          </p:cNvPr>
          <p:cNvCxnSpPr>
            <a:cxnSpLocks/>
          </p:cNvCxnSpPr>
          <p:nvPr/>
        </p:nvCxnSpPr>
        <p:spPr>
          <a:xfrm>
            <a:off x="4287983" y="3250803"/>
            <a:ext cx="0" cy="2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AB738A4-583B-AB75-41B9-4D6D25B8215E}"/>
              </a:ext>
            </a:extLst>
          </p:cNvPr>
          <p:cNvSpPr txBox="1"/>
          <p:nvPr/>
        </p:nvSpPr>
        <p:spPr>
          <a:xfrm>
            <a:off x="2605426" y="6776734"/>
            <a:ext cx="205899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highlight>
                  <a:srgbClr val="FFFF00"/>
                </a:highlight>
              </a:rPr>
              <a:t>Review of learning</a:t>
            </a:r>
            <a:endParaRPr lang="en-US" sz="1200" dirty="0"/>
          </a:p>
          <a:p>
            <a:pPr marL="171450" indent="-171450" algn="ctr">
              <a:buFont typeface="Wingdings" pitchFamily="2" charset="2"/>
              <a:buChar char="Ø"/>
            </a:pPr>
            <a:r>
              <a:rPr lang="en-US" sz="1200" dirty="0"/>
              <a:t>Revision of topics</a:t>
            </a:r>
            <a:endParaRPr lang="en-US" sz="1200" b="1" u="sng" dirty="0">
              <a:highlight>
                <a:srgbClr val="FFFF00"/>
              </a:highlight>
            </a:endParaRPr>
          </a:p>
          <a:p>
            <a:pPr marL="171450" indent="-171450" algn="ctr">
              <a:buFont typeface="Wingdings" pitchFamily="2" charset="2"/>
              <a:buChar char="Ø"/>
            </a:pPr>
            <a:r>
              <a:rPr lang="en-US" sz="1200" dirty="0"/>
              <a:t>Language learning skills</a:t>
            </a:r>
          </a:p>
        </p:txBody>
      </p:sp>
      <p:pic>
        <p:nvPicPr>
          <p:cNvPr id="23" name="Picture 198" descr="Shape&#10;&#10;Description automatically generated with low confidence">
            <a:extLst>
              <a:ext uri="{FF2B5EF4-FFF2-40B4-BE49-F238E27FC236}">
                <a16:creationId xmlns:a16="http://schemas.microsoft.com/office/drawing/2014/main" id="{E7A8333D-CFA7-A8B9-89FE-BBB2256ABB7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7" y="2676195"/>
            <a:ext cx="1916855" cy="1193106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F4803E-77A9-FA4F-BCCE-CCA06B347116}"/>
              </a:ext>
            </a:extLst>
          </p:cNvPr>
          <p:cNvSpPr txBox="1"/>
          <p:nvPr/>
        </p:nvSpPr>
        <p:spPr>
          <a:xfrm>
            <a:off x="2403462" y="5127663"/>
            <a:ext cx="6127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b="1" u="sng" dirty="0">
                <a:highlight>
                  <a:srgbClr val="FFFF00"/>
                </a:highlight>
              </a:rPr>
              <a:t>Chez </a:t>
            </a:r>
            <a:r>
              <a:rPr lang="en-GB" sz="1200" b="1" u="sng" dirty="0" err="1">
                <a:highlight>
                  <a:srgbClr val="FFFF00"/>
                </a:highlight>
              </a:rPr>
              <a:t>moi</a:t>
            </a:r>
            <a:r>
              <a:rPr lang="en-GB" sz="1200" b="1" u="sng" dirty="0">
                <a:highlight>
                  <a:srgbClr val="FFFF00"/>
                </a:highlight>
              </a:rPr>
              <a:t>, chez </a:t>
            </a:r>
            <a:r>
              <a:rPr lang="en-GB" sz="1200" b="1" u="sng" dirty="0" err="1">
                <a:highlight>
                  <a:srgbClr val="FFFF00"/>
                </a:highlight>
              </a:rPr>
              <a:t>toi</a:t>
            </a:r>
            <a:r>
              <a:rPr lang="en-GB" sz="1200" b="1" u="sng" dirty="0">
                <a:highlight>
                  <a:srgbClr val="FFFF00"/>
                </a:highlight>
              </a:rPr>
              <a:t>- My house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Saying where you would like to live ; using </a:t>
            </a:r>
            <a:r>
              <a:rPr lang="en-US" sz="1200" b="1" dirty="0" err="1"/>
              <a:t>j’habite</a:t>
            </a:r>
            <a:r>
              <a:rPr lang="en-US" sz="1200" b="1" dirty="0"/>
              <a:t> and je </a:t>
            </a:r>
            <a:r>
              <a:rPr lang="en-US" sz="1200" b="1" dirty="0" err="1"/>
              <a:t>voudrais</a:t>
            </a:r>
            <a:r>
              <a:rPr lang="en-US" sz="1200" b="1" dirty="0"/>
              <a:t> </a:t>
            </a:r>
            <a:r>
              <a:rPr lang="en-US" sz="1200" b="1" dirty="0" err="1"/>
              <a:t>habiter</a:t>
            </a:r>
            <a:r>
              <a:rPr lang="en-US" sz="1200" b="1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Describing your home ; using prepositions.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Talking about meals ; using du, de la, de l’, des.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Discussing what food to buy; using il faut + infinitive.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Talking about a forthcoming event; using the near future.</a:t>
            </a:r>
          </a:p>
          <a:p>
            <a:endParaRPr lang="en-US" sz="1200" b="1" u="sng" dirty="0">
              <a:highlight>
                <a:srgbClr val="FFFF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73C580-E977-2DD3-0582-8330BE2F684F}"/>
              </a:ext>
            </a:extLst>
          </p:cNvPr>
          <p:cNvSpPr txBox="1"/>
          <p:nvPr/>
        </p:nvSpPr>
        <p:spPr>
          <a:xfrm>
            <a:off x="3986714" y="7704453"/>
            <a:ext cx="4134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highlight>
                  <a:srgbClr val="FFFF00"/>
                </a:highlight>
              </a:rPr>
              <a:t>Mon </a:t>
            </a:r>
            <a:r>
              <a:rPr lang="en-US" sz="1200" b="1" u="sng" dirty="0" err="1">
                <a:highlight>
                  <a:srgbClr val="FFFF00"/>
                </a:highlight>
              </a:rPr>
              <a:t>identité</a:t>
            </a:r>
            <a:r>
              <a:rPr lang="en-US" sz="1200" b="1" u="sng" dirty="0">
                <a:highlight>
                  <a:srgbClr val="FFFF00"/>
                </a:highlight>
              </a:rPr>
              <a:t>- My identity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Talking about personality; adjectival agreement.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Talking about friendships; practice with the pronoun 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Talking about music; giving opinions.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Talking about clothes; using the near future tense.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Talking about last weekend; using the perfect tense.</a:t>
            </a:r>
          </a:p>
        </p:txBody>
      </p:sp>
      <p:pic>
        <p:nvPicPr>
          <p:cNvPr id="22" name="Picture 2" descr="Musical pentagram sound waves notes background">
            <a:extLst>
              <a:ext uri="{FF2B5EF4-FFF2-40B4-BE49-F238E27FC236}">
                <a16:creationId xmlns:a16="http://schemas.microsoft.com/office/drawing/2014/main" id="{2E08A159-4D29-053A-DCCC-54D2D77FB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16" y="7427170"/>
            <a:ext cx="1470264" cy="83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sitive girl and her life memories isolated flat illustration.">
            <a:extLst>
              <a:ext uri="{FF2B5EF4-FFF2-40B4-BE49-F238E27FC236}">
                <a16:creationId xmlns:a16="http://schemas.microsoft.com/office/drawing/2014/main" id="{BF2FE9A2-F990-A187-547F-4F4D2D9B4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87" y="8268520"/>
            <a:ext cx="997159" cy="7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autiful home  ">
            <a:extLst>
              <a:ext uri="{FF2B5EF4-FFF2-40B4-BE49-F238E27FC236}">
                <a16:creationId xmlns:a16="http://schemas.microsoft.com/office/drawing/2014/main" id="{ED4E2785-D12D-B7D0-9AAC-1C3DD0EC3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30" y="5784503"/>
            <a:ext cx="970229" cy="87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d glasses for movies and tickets above view">
            <a:extLst>
              <a:ext uri="{FF2B5EF4-FFF2-40B4-BE49-F238E27FC236}">
                <a16:creationId xmlns:a16="http://schemas.microsoft.com/office/drawing/2014/main" id="{FF15B755-CC9F-6745-0621-FA09252BF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329" y="12498329"/>
            <a:ext cx="1380540" cy="9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2E005-D8A7-4D98-ABDE-F8101FD9E6A1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194384"/>
            <a:ext cx="1059826" cy="620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C4E4C2-350E-65E0-45ED-5F339CFA4980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32144"/>
            <a:ext cx="1059826" cy="620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31831" y="-47992"/>
            <a:ext cx="9726896" cy="178017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11755" y="84220"/>
            <a:ext cx="9366739" cy="17222776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DFA900F3-921A-274F-926E-3E87029C1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661" y="15139810"/>
            <a:ext cx="4172362" cy="1409545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639737" y="14508672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-62547" y="12309270"/>
            <a:ext cx="3447941" cy="2305429"/>
          </a:xfrm>
          <a:prstGeom prst="blockArc">
            <a:avLst>
              <a:gd name="adj1" fmla="val 10775024"/>
              <a:gd name="adj2" fmla="val 189716"/>
              <a:gd name="adj3" fmla="val 291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8263726" y="1275408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460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950C0D89-EEB2-744C-8F78-77CE951B8BF9}"/>
              </a:ext>
            </a:extLst>
          </p:cNvPr>
          <p:cNvSpPr txBox="1"/>
          <p:nvPr/>
        </p:nvSpPr>
        <p:spPr>
          <a:xfrm>
            <a:off x="4092085" y="10541539"/>
            <a:ext cx="13315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 flipH="1">
            <a:off x="4556096" y="6859183"/>
            <a:ext cx="237661" cy="4631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8523275" y="1789967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Next Level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47937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>
            <a:off x="315650" y="380931"/>
            <a:ext cx="9133087" cy="79492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Learning Journey Map </a:t>
            </a:r>
          </a:p>
          <a:p>
            <a:pPr algn="ctr"/>
            <a:r>
              <a:rPr lang="en-GB" sz="2400" u="sng" dirty="0">
                <a:solidFill>
                  <a:schemeClr val="tx1"/>
                </a:solidFill>
              </a:rPr>
              <a:t>YEAR 11 FRENCH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A87988-5306-4262-9A46-2F78AA386422}"/>
              </a:ext>
            </a:extLst>
          </p:cNvPr>
          <p:cNvSpPr txBox="1"/>
          <p:nvPr/>
        </p:nvSpPr>
        <p:spPr>
          <a:xfrm>
            <a:off x="8644624" y="13236911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202" y="15455027"/>
            <a:ext cx="4277823" cy="2031325"/>
          </a:xfrm>
          <a:prstGeom prst="rect">
            <a:avLst/>
          </a:prstGeom>
          <a:noFill/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SKILLS TAUGHT ACROSS </a:t>
            </a:r>
            <a:r>
              <a:rPr lang="en-US" sz="1400" b="1" u="sng" dirty="0"/>
              <a:t>___MFL______</a:t>
            </a:r>
          </a:p>
          <a:p>
            <a:pPr marL="457200" indent="-457200">
              <a:buAutoNum type="arabicParenR"/>
            </a:pPr>
            <a:endParaRPr lang="en-US" sz="1400" b="1" dirty="0"/>
          </a:p>
          <a:p>
            <a:pPr marL="457200" indent="-457200">
              <a:buAutoNum type="arabicParenR"/>
            </a:pPr>
            <a:r>
              <a:rPr lang="en-US" sz="1400" b="1" dirty="0"/>
              <a:t>SPEAKING: ROLEPLAY_ PHOTOCARD &amp; ASKING AND RESPONDING TO QUESTIONS. </a:t>
            </a:r>
          </a:p>
          <a:p>
            <a:pPr marL="457200" indent="-457200">
              <a:buAutoNum type="arabicParenR"/>
            </a:pPr>
            <a:r>
              <a:rPr lang="en-US" sz="1400" b="1" dirty="0"/>
              <a:t>WRITTEN EXPRESSION</a:t>
            </a:r>
          </a:p>
          <a:p>
            <a:pPr marL="457200" indent="-457200">
              <a:buAutoNum type="arabicParenR"/>
            </a:pPr>
            <a:r>
              <a:rPr lang="en-US" sz="1400" b="1" dirty="0"/>
              <a:t>LISTENING COMPREHENSION</a:t>
            </a:r>
          </a:p>
          <a:p>
            <a:pPr marL="457200" indent="-457200">
              <a:buAutoNum type="arabicParenR"/>
            </a:pPr>
            <a:r>
              <a:rPr lang="en-US" sz="1400" b="1" dirty="0"/>
              <a:t>READING COMPREHENSION</a:t>
            </a:r>
          </a:p>
          <a:p>
            <a:pPr marL="457200" indent="-457200">
              <a:buAutoNum type="arabicParenR"/>
            </a:pPr>
            <a:r>
              <a:rPr lang="en-US" sz="1400" b="1" dirty="0"/>
              <a:t>GRAMMAR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1089398" y="1482083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BAC09A0-687F-984C-ADF9-99CFEFE2EE74}"/>
              </a:ext>
            </a:extLst>
          </p:cNvPr>
          <p:cNvSpPr/>
          <p:nvPr/>
        </p:nvSpPr>
        <p:spPr>
          <a:xfrm>
            <a:off x="3726679" y="4279481"/>
            <a:ext cx="4328584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C4B4D65-D385-BD4F-A1C3-C745C1FF09FF}"/>
              </a:ext>
            </a:extLst>
          </p:cNvPr>
          <p:cNvSpPr/>
          <p:nvPr/>
        </p:nvSpPr>
        <p:spPr>
          <a:xfrm>
            <a:off x="1639737" y="6765659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01F62A6-0920-EA48-8084-89C5EB14D770}"/>
              </a:ext>
            </a:extLst>
          </p:cNvPr>
          <p:cNvSpPr/>
          <p:nvPr/>
        </p:nvSpPr>
        <p:spPr>
          <a:xfrm>
            <a:off x="1639737" y="11738015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112BA6-23B5-DE46-A8F8-B0954C55FCD5}"/>
              </a:ext>
            </a:extLst>
          </p:cNvPr>
          <p:cNvSpPr/>
          <p:nvPr/>
        </p:nvSpPr>
        <p:spPr>
          <a:xfrm>
            <a:off x="3726679" y="1793303"/>
            <a:ext cx="4281811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20029DE-EFBC-0A48-A9C3-F3081D6BD7E4}"/>
              </a:ext>
            </a:extLst>
          </p:cNvPr>
          <p:cNvSpPr/>
          <p:nvPr/>
        </p:nvSpPr>
        <p:spPr>
          <a:xfrm>
            <a:off x="1639737" y="9251837"/>
            <a:ext cx="6415526" cy="677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Block Arc 90">
            <a:extLst>
              <a:ext uri="{FF2B5EF4-FFF2-40B4-BE49-F238E27FC236}">
                <a16:creationId xmlns:a16="http://schemas.microsoft.com/office/drawing/2014/main" id="{C70CDBFF-F3EE-F644-8277-275B3C16BC09}"/>
              </a:ext>
            </a:extLst>
          </p:cNvPr>
          <p:cNvSpPr/>
          <p:nvPr/>
        </p:nvSpPr>
        <p:spPr>
          <a:xfrm rot="16200000">
            <a:off x="73386" y="7143593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Block Arc 91">
            <a:extLst>
              <a:ext uri="{FF2B5EF4-FFF2-40B4-BE49-F238E27FC236}">
                <a16:creationId xmlns:a16="http://schemas.microsoft.com/office/drawing/2014/main" id="{CC835EBC-AFD6-D144-98B4-3C34F4603433}"/>
              </a:ext>
            </a:extLst>
          </p:cNvPr>
          <p:cNvSpPr/>
          <p:nvPr/>
        </p:nvSpPr>
        <p:spPr>
          <a:xfrm rot="16200000">
            <a:off x="2280536" y="2166779"/>
            <a:ext cx="3163461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Block Arc 92">
            <a:extLst>
              <a:ext uri="{FF2B5EF4-FFF2-40B4-BE49-F238E27FC236}">
                <a16:creationId xmlns:a16="http://schemas.microsoft.com/office/drawing/2014/main" id="{8BFC2FDC-48F4-4043-BEB6-BA11A307D690}"/>
              </a:ext>
            </a:extLst>
          </p:cNvPr>
          <p:cNvSpPr/>
          <p:nvPr/>
        </p:nvSpPr>
        <p:spPr>
          <a:xfrm rot="5400000">
            <a:off x="6408782" y="9625008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Block Arc 93">
            <a:extLst>
              <a:ext uri="{FF2B5EF4-FFF2-40B4-BE49-F238E27FC236}">
                <a16:creationId xmlns:a16="http://schemas.microsoft.com/office/drawing/2014/main" id="{E036D9F5-9E45-1945-A88B-E982EE885525}"/>
              </a:ext>
            </a:extLst>
          </p:cNvPr>
          <p:cNvSpPr/>
          <p:nvPr/>
        </p:nvSpPr>
        <p:spPr>
          <a:xfrm rot="5400000">
            <a:off x="6408276" y="4659000"/>
            <a:ext cx="3163459" cy="2399326"/>
          </a:xfrm>
          <a:prstGeom prst="blockArc">
            <a:avLst>
              <a:gd name="adj1" fmla="val 10726998"/>
              <a:gd name="adj2" fmla="val 317831"/>
              <a:gd name="adj3" fmla="val 281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BEE6CEC-4B9F-8949-AB8E-0983A5DC25AB}"/>
              </a:ext>
            </a:extLst>
          </p:cNvPr>
          <p:cNvGrpSpPr/>
          <p:nvPr/>
        </p:nvGrpSpPr>
        <p:grpSpPr>
          <a:xfrm>
            <a:off x="7838701" y="13574305"/>
            <a:ext cx="1977259" cy="1235919"/>
            <a:chOff x="1066800" y="2693267"/>
            <a:chExt cx="6781800" cy="3777314"/>
          </a:xfrm>
        </p:grpSpPr>
        <p:sp>
          <p:nvSpPr>
            <p:cNvPr id="96" name="Ellipse 98">
              <a:extLst>
                <a:ext uri="{FF2B5EF4-FFF2-40B4-BE49-F238E27FC236}">
                  <a16:creationId xmlns:a16="http://schemas.microsoft.com/office/drawing/2014/main" id="{C4B474F9-285D-3A4E-8505-C681FE530596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E3A01AF-6AA1-3049-9B4D-5097C5FFCAF4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42CB325-5873-1145-96B6-7790825B04CF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AC25F1F-DCBA-6F43-A88A-6DF9251A6673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23382C1-D1B3-A944-86DE-C041417498DD}"/>
              </a:ext>
            </a:extLst>
          </p:cNvPr>
          <p:cNvGrpSpPr/>
          <p:nvPr/>
        </p:nvGrpSpPr>
        <p:grpSpPr>
          <a:xfrm>
            <a:off x="8303843" y="13251929"/>
            <a:ext cx="1065949" cy="1143588"/>
            <a:chOff x="6453494" y="2317132"/>
            <a:chExt cx="1969724" cy="204704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0ED1754-FD42-324B-8A12-F0B73A293C98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BF62FB9-0FD6-BF48-BD5A-909489EC6B62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CEE111F-50D4-F24A-B359-62E57B061DC2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5F7A5C2-974B-0642-B2B5-0B40008F30DA}"/>
                </a:ext>
              </a:extLst>
            </p:cNvPr>
            <p:cNvSpPr txBox="1"/>
            <p:nvPr/>
          </p:nvSpPr>
          <p:spPr>
            <a:xfrm>
              <a:off x="6677905" y="2582518"/>
              <a:ext cx="1634027" cy="606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 11</a:t>
              </a:r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5BD3F5AE-7376-5941-B7F0-37179B39E513}"/>
              </a:ext>
            </a:extLst>
          </p:cNvPr>
          <p:cNvSpPr/>
          <p:nvPr/>
        </p:nvSpPr>
        <p:spPr>
          <a:xfrm>
            <a:off x="592705" y="1030062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872BA2-FBEC-AC4F-83F4-A7F64A651A53}"/>
              </a:ext>
            </a:extLst>
          </p:cNvPr>
          <p:cNvSpPr txBox="1"/>
          <p:nvPr/>
        </p:nvSpPr>
        <p:spPr>
          <a:xfrm>
            <a:off x="1136163" y="10783446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7D7DA30-2D0D-7C49-9AC3-2A66E8AEF1E1}"/>
              </a:ext>
            </a:extLst>
          </p:cNvPr>
          <p:cNvGrpSpPr/>
          <p:nvPr/>
        </p:nvGrpSpPr>
        <p:grpSpPr>
          <a:xfrm>
            <a:off x="15922" y="10509651"/>
            <a:ext cx="1977259" cy="1235919"/>
            <a:chOff x="1066800" y="2693267"/>
            <a:chExt cx="6781800" cy="3777314"/>
          </a:xfrm>
        </p:grpSpPr>
        <p:sp>
          <p:nvSpPr>
            <p:cNvPr id="109" name="Ellipse 98">
              <a:extLst>
                <a:ext uri="{FF2B5EF4-FFF2-40B4-BE49-F238E27FC236}">
                  <a16:creationId xmlns:a16="http://schemas.microsoft.com/office/drawing/2014/main" id="{4AFEB335-0FD6-C049-9282-FEE9F6A0AD45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D6A6F7B-F77B-6D45-9E09-4D56FBD68600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9D2C4AE-57A5-634D-8AAF-46CB76D8CB6E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71A4490C-FEC4-9B49-8980-595F8C05483D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7508A59-749C-A848-B837-8C36ABCD99BA}"/>
              </a:ext>
            </a:extLst>
          </p:cNvPr>
          <p:cNvGrpSpPr/>
          <p:nvPr/>
        </p:nvGrpSpPr>
        <p:grpSpPr>
          <a:xfrm>
            <a:off x="480267" y="10108073"/>
            <a:ext cx="1065949" cy="1111510"/>
            <a:chOff x="6453494" y="2374552"/>
            <a:chExt cx="1969724" cy="1989623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D1FCE7F-673A-594E-A1AD-34F5C6EDB8CF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F585282-BA96-1342-B6B5-F38DB3B3E5F2}"/>
                </a:ext>
              </a:extLst>
            </p:cNvPr>
            <p:cNvSpPr/>
            <p:nvPr/>
          </p:nvSpPr>
          <p:spPr>
            <a:xfrm>
              <a:off x="6535478" y="2405609"/>
              <a:ext cx="1741715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778AAE3-E5E5-1949-A7C7-7A6BC89A61E7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48EF7CF-E003-5941-A4CC-05942F294215}"/>
                </a:ext>
              </a:extLst>
            </p:cNvPr>
            <p:cNvSpPr txBox="1"/>
            <p:nvPr/>
          </p:nvSpPr>
          <p:spPr>
            <a:xfrm>
              <a:off x="6822059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FE5B871E-17BD-A140-8738-E6EFF535966B}"/>
              </a:ext>
            </a:extLst>
          </p:cNvPr>
          <p:cNvSpPr/>
          <p:nvPr/>
        </p:nvSpPr>
        <p:spPr>
          <a:xfrm>
            <a:off x="8264857" y="7792307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B58E927-9AAE-1B44-B3CC-AF9FEA3C5327}"/>
              </a:ext>
            </a:extLst>
          </p:cNvPr>
          <p:cNvSpPr txBox="1"/>
          <p:nvPr/>
        </p:nvSpPr>
        <p:spPr>
          <a:xfrm>
            <a:off x="8645755" y="8275129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38F5BAE-ABB9-6F4C-B5A5-F7789C1AF3C2}"/>
              </a:ext>
            </a:extLst>
          </p:cNvPr>
          <p:cNvGrpSpPr/>
          <p:nvPr/>
        </p:nvGrpSpPr>
        <p:grpSpPr>
          <a:xfrm>
            <a:off x="7688074" y="8001334"/>
            <a:ext cx="1977259" cy="1235919"/>
            <a:chOff x="1066800" y="2693267"/>
            <a:chExt cx="6781800" cy="3777314"/>
          </a:xfrm>
        </p:grpSpPr>
        <p:sp>
          <p:nvSpPr>
            <p:cNvPr id="121" name="Ellipse 98">
              <a:extLst>
                <a:ext uri="{FF2B5EF4-FFF2-40B4-BE49-F238E27FC236}">
                  <a16:creationId xmlns:a16="http://schemas.microsoft.com/office/drawing/2014/main" id="{4FBEDAF6-7464-6C40-A124-596761F60817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6AE61AC-F41C-B343-932A-5D61DAD002FC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A84AF8B-A56E-9E4E-AF8A-DBC621AD251B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3B3769AB-035E-0043-B607-14E3EA08BBF6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E0FBF37-4FF9-134E-A241-8CBFFE834D14}"/>
              </a:ext>
            </a:extLst>
          </p:cNvPr>
          <p:cNvGrpSpPr/>
          <p:nvPr/>
        </p:nvGrpSpPr>
        <p:grpSpPr>
          <a:xfrm>
            <a:off x="8152419" y="7567678"/>
            <a:ext cx="1065949" cy="1143588"/>
            <a:chOff x="6453494" y="2317132"/>
            <a:chExt cx="1969724" cy="2047043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896D44C-54F5-5642-81F8-D00C92F9AA4B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684F5A-BA0B-EC45-B3A7-A9BD7062E83E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13A6B8F-8889-B541-99F6-B22AC06B127F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82D11CA-EB20-5D4D-A2A7-8F27470D72AC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</a:p>
          </p:txBody>
        </p:sp>
      </p:grpSp>
      <p:sp>
        <p:nvSpPr>
          <p:cNvPr id="131" name="Oval 130">
            <a:extLst>
              <a:ext uri="{FF2B5EF4-FFF2-40B4-BE49-F238E27FC236}">
                <a16:creationId xmlns:a16="http://schemas.microsoft.com/office/drawing/2014/main" id="{AFDFD0ED-BD75-CD48-88BB-6572479084D0}"/>
              </a:ext>
            </a:extLst>
          </p:cNvPr>
          <p:cNvSpPr/>
          <p:nvPr/>
        </p:nvSpPr>
        <p:spPr>
          <a:xfrm>
            <a:off x="1997459" y="539944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4E9452A-E4DB-974C-B350-3DAD8ACF4F29}"/>
              </a:ext>
            </a:extLst>
          </p:cNvPr>
          <p:cNvSpPr txBox="1"/>
          <p:nvPr/>
        </p:nvSpPr>
        <p:spPr>
          <a:xfrm>
            <a:off x="2378357" y="5882265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0E66922-3EC5-4E41-AE09-4285920E6762}"/>
              </a:ext>
            </a:extLst>
          </p:cNvPr>
          <p:cNvGrpSpPr/>
          <p:nvPr/>
        </p:nvGrpSpPr>
        <p:grpSpPr>
          <a:xfrm>
            <a:off x="257117" y="5667348"/>
            <a:ext cx="1977259" cy="1235919"/>
            <a:chOff x="1066800" y="2693267"/>
            <a:chExt cx="6781800" cy="3777314"/>
          </a:xfrm>
        </p:grpSpPr>
        <p:sp>
          <p:nvSpPr>
            <p:cNvPr id="134" name="Ellipse 98">
              <a:extLst>
                <a:ext uri="{FF2B5EF4-FFF2-40B4-BE49-F238E27FC236}">
                  <a16:creationId xmlns:a16="http://schemas.microsoft.com/office/drawing/2014/main" id="{0DF28BCF-DE99-EA46-82F6-B847927B6940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99A0D814-39BC-0F40-82CD-A07C8A4FF43D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1203497-954B-0E4D-8375-5CD7508C379F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497A855-6815-9848-8DDB-75D144C5CBB7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22C203A-696F-BA43-8AB7-33FA9D396E07}"/>
              </a:ext>
            </a:extLst>
          </p:cNvPr>
          <p:cNvGrpSpPr/>
          <p:nvPr/>
        </p:nvGrpSpPr>
        <p:grpSpPr>
          <a:xfrm>
            <a:off x="683562" y="5254249"/>
            <a:ext cx="1065949" cy="1143588"/>
            <a:chOff x="6453494" y="2317132"/>
            <a:chExt cx="1969724" cy="2047043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234CDE3-ED0E-A842-B688-89B2FC583AB5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0571E79-87CE-E44A-A9A4-96C324F811ED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ECFC0CF0-3C53-CC4E-85AE-F7E1382AD091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1F39917-0871-AA47-A15B-E43F30B4A67D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</a:p>
          </p:txBody>
        </p:sp>
      </p:grpSp>
      <p:sp>
        <p:nvSpPr>
          <p:cNvPr id="149" name="Oval 148">
            <a:extLst>
              <a:ext uri="{FF2B5EF4-FFF2-40B4-BE49-F238E27FC236}">
                <a16:creationId xmlns:a16="http://schemas.microsoft.com/office/drawing/2014/main" id="{C6886FF2-4A47-CC47-98CA-067C695294F2}"/>
              </a:ext>
            </a:extLst>
          </p:cNvPr>
          <p:cNvSpPr/>
          <p:nvPr/>
        </p:nvSpPr>
        <p:spPr>
          <a:xfrm>
            <a:off x="8283797" y="310191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20A7601-D65B-9C47-B1D0-E4E2F7FEC730}"/>
              </a:ext>
            </a:extLst>
          </p:cNvPr>
          <p:cNvSpPr txBox="1"/>
          <p:nvPr/>
        </p:nvSpPr>
        <p:spPr>
          <a:xfrm>
            <a:off x="8664695" y="3584733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A32572A-CB20-8547-86FC-3B0841A91222}"/>
              </a:ext>
            </a:extLst>
          </p:cNvPr>
          <p:cNvGrpSpPr/>
          <p:nvPr/>
        </p:nvGrpSpPr>
        <p:grpSpPr>
          <a:xfrm>
            <a:off x="7707014" y="3310938"/>
            <a:ext cx="1977259" cy="1235919"/>
            <a:chOff x="1066800" y="2693267"/>
            <a:chExt cx="6781800" cy="3777314"/>
          </a:xfrm>
        </p:grpSpPr>
        <p:sp>
          <p:nvSpPr>
            <p:cNvPr id="152" name="Ellipse 98">
              <a:extLst>
                <a:ext uri="{FF2B5EF4-FFF2-40B4-BE49-F238E27FC236}">
                  <a16:creationId xmlns:a16="http://schemas.microsoft.com/office/drawing/2014/main" id="{D762C23B-EB3F-4D44-B031-AD1D4DA3E40D}"/>
                </a:ext>
              </a:extLst>
            </p:cNvPr>
            <p:cNvSpPr/>
            <p:nvPr/>
          </p:nvSpPr>
          <p:spPr bwMode="auto">
            <a:xfrm>
              <a:off x="1066800" y="4572000"/>
              <a:ext cx="6781800" cy="14478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4C718DE3-4434-954E-A011-2296058AD0C0}"/>
                </a:ext>
              </a:extLst>
            </p:cNvPr>
            <p:cNvGrpSpPr/>
            <p:nvPr/>
          </p:nvGrpSpPr>
          <p:grpSpPr>
            <a:xfrm rot="120000">
              <a:off x="2045651" y="2693267"/>
              <a:ext cx="4800600" cy="3777314"/>
              <a:chOff x="2286000" y="1785286"/>
              <a:chExt cx="4800600" cy="3777314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2217AB88-6159-994F-8A92-AA260AC25FF5}"/>
                  </a:ext>
                </a:extLst>
              </p:cNvPr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50D4E4D-732C-9944-A043-D992C17DD6CA}"/>
                  </a:ext>
                </a:extLst>
              </p:cNvPr>
              <p:cNvSpPr/>
              <p:nvPr/>
            </p:nvSpPr>
            <p:spPr>
              <a:xfrm>
                <a:off x="2733793" y="1980024"/>
                <a:ext cx="3776870" cy="2971801"/>
              </a:xfrm>
              <a:prstGeom prst="ellipse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  <a:sp3d>
                <a:bevelT w="19050" h="1016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EBDC93C-4CF9-CD45-A012-B81E085D049C}"/>
              </a:ext>
            </a:extLst>
          </p:cNvPr>
          <p:cNvGrpSpPr/>
          <p:nvPr/>
        </p:nvGrpSpPr>
        <p:grpSpPr>
          <a:xfrm>
            <a:off x="8171359" y="2877282"/>
            <a:ext cx="1065949" cy="1143588"/>
            <a:chOff x="6453494" y="2317132"/>
            <a:chExt cx="1969724" cy="2047043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C39355E5-9974-AB47-A3BD-A33E806803D7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6630B10-CE88-0D4C-9E5A-4DD3E30DD368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0D4F74-E540-534B-B7AF-E119CA269F93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10BEA464-6CDA-C644-8BA4-D2F7577FC5C8}"/>
                </a:ext>
              </a:extLst>
            </p:cNvPr>
            <p:cNvSpPr txBox="1"/>
            <p:nvPr/>
          </p:nvSpPr>
          <p:spPr>
            <a:xfrm>
              <a:off x="6913395" y="2582518"/>
              <a:ext cx="1163048" cy="137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  <a:endPara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64" name="Notched Right Arrow 163">
            <a:extLst>
              <a:ext uri="{FF2B5EF4-FFF2-40B4-BE49-F238E27FC236}">
                <a16:creationId xmlns:a16="http://schemas.microsoft.com/office/drawing/2014/main" id="{66B9E0A1-FAD0-4644-B9A3-AA999D694C05}"/>
              </a:ext>
            </a:extLst>
          </p:cNvPr>
          <p:cNvSpPr/>
          <p:nvPr/>
        </p:nvSpPr>
        <p:spPr>
          <a:xfrm>
            <a:off x="7857130" y="1795717"/>
            <a:ext cx="747914" cy="499186"/>
          </a:xfrm>
          <a:prstGeom prst="notchedRightArrow">
            <a:avLst>
              <a:gd name="adj1" fmla="val 68499"/>
              <a:gd name="adj2" fmla="val 36126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1">
            <a:extLst>
              <a:ext uri="{FF2B5EF4-FFF2-40B4-BE49-F238E27FC236}">
                <a16:creationId xmlns:a16="http://schemas.microsoft.com/office/drawing/2014/main" id="{CB9FC991-5BCA-A647-B45D-6EFC192A081B}"/>
              </a:ext>
            </a:extLst>
          </p:cNvPr>
          <p:cNvSpPr/>
          <p:nvPr/>
        </p:nvSpPr>
        <p:spPr>
          <a:xfrm rot="16035654">
            <a:off x="7315922" y="14477411"/>
            <a:ext cx="984726" cy="902290"/>
          </a:xfrm>
          <a:custGeom>
            <a:avLst/>
            <a:gdLst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88464" h="1729740">
                <a:moveTo>
                  <a:pt x="1094232" y="0"/>
                </a:moveTo>
                <a:lnTo>
                  <a:pt x="1563624" y="346710"/>
                </a:lnTo>
                <a:lnTo>
                  <a:pt x="1360696" y="346710"/>
                </a:lnTo>
                <a:cubicBezTo>
                  <a:pt x="1509457" y="785572"/>
                  <a:pt x="1987237" y="1031884"/>
                  <a:pt x="2188464" y="1148334"/>
                </a:cubicBezTo>
                <a:lnTo>
                  <a:pt x="2017776" y="1245870"/>
                </a:lnTo>
                <a:lnTo>
                  <a:pt x="2042160" y="1431798"/>
                </a:lnTo>
                <a:cubicBezTo>
                  <a:pt x="1722019" y="1280162"/>
                  <a:pt x="1479893" y="1073712"/>
                  <a:pt x="1262634" y="853424"/>
                </a:cubicBezTo>
                <a:lnTo>
                  <a:pt x="1262634" y="1718310"/>
                </a:lnTo>
                <a:lnTo>
                  <a:pt x="1094994" y="1615440"/>
                </a:lnTo>
                <a:lnTo>
                  <a:pt x="927354" y="1729740"/>
                </a:lnTo>
                <a:lnTo>
                  <a:pt x="927354" y="851169"/>
                </a:lnTo>
                <a:lnTo>
                  <a:pt x="926592" y="852678"/>
                </a:lnTo>
                <a:cubicBezTo>
                  <a:pt x="709168" y="1073150"/>
                  <a:pt x="484515" y="1267374"/>
                  <a:pt x="146304" y="1431798"/>
                </a:cubicBezTo>
                <a:lnTo>
                  <a:pt x="170688" y="1245870"/>
                </a:lnTo>
                <a:lnTo>
                  <a:pt x="0" y="1148334"/>
                </a:lnTo>
                <a:cubicBezTo>
                  <a:pt x="196164" y="1024289"/>
                  <a:pt x="679008" y="785572"/>
                  <a:pt x="827768" y="346710"/>
                </a:cubicBezTo>
                <a:lnTo>
                  <a:pt x="624840" y="346710"/>
                </a:lnTo>
                <a:lnTo>
                  <a:pt x="1094232" y="0"/>
                </a:lnTo>
                <a:close/>
              </a:path>
            </a:pathLst>
          </a:custGeom>
          <a:gradFill flip="none" rotWithShape="1">
            <a:gsLst>
              <a:gs pos="0">
                <a:srgbClr val="7CD54F"/>
              </a:gs>
              <a:gs pos="100000">
                <a:srgbClr val="0A6C0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EF2BA-349C-1248-8A69-DC54F8DB27DF}"/>
              </a:ext>
            </a:extLst>
          </p:cNvPr>
          <p:cNvSpPr/>
          <p:nvPr/>
        </p:nvSpPr>
        <p:spPr>
          <a:xfrm>
            <a:off x="6799826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BE6A6C58-E91C-834A-AE19-D590179869DC}"/>
              </a:ext>
            </a:extLst>
          </p:cNvPr>
          <p:cNvSpPr/>
          <p:nvPr/>
        </p:nvSpPr>
        <p:spPr>
          <a:xfrm>
            <a:off x="5507984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6622E736-3045-7B4C-A98A-752D61D590D4}"/>
              </a:ext>
            </a:extLst>
          </p:cNvPr>
          <p:cNvSpPr/>
          <p:nvPr/>
        </p:nvSpPr>
        <p:spPr>
          <a:xfrm>
            <a:off x="4216142" y="210908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A1D91FD5-A62E-FE49-8182-96E31C175B01}"/>
              </a:ext>
            </a:extLst>
          </p:cNvPr>
          <p:cNvSpPr/>
          <p:nvPr/>
        </p:nvSpPr>
        <p:spPr>
          <a:xfrm>
            <a:off x="7035301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B6CF1F0E-11D1-0E46-8A06-4FD366759058}"/>
              </a:ext>
            </a:extLst>
          </p:cNvPr>
          <p:cNvSpPr/>
          <p:nvPr/>
        </p:nvSpPr>
        <p:spPr>
          <a:xfrm>
            <a:off x="5743459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992B2B9-5C14-6940-A71A-E6A62E779DBE}"/>
              </a:ext>
            </a:extLst>
          </p:cNvPr>
          <p:cNvSpPr/>
          <p:nvPr/>
        </p:nvSpPr>
        <p:spPr>
          <a:xfrm>
            <a:off x="4451617" y="4572699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AA72709B-D660-F742-A973-D96DA074B241}"/>
              </a:ext>
            </a:extLst>
          </p:cNvPr>
          <p:cNvSpPr/>
          <p:nvPr/>
        </p:nvSpPr>
        <p:spPr>
          <a:xfrm>
            <a:off x="6999908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EF0914C4-FE47-494D-89E2-D40F33EC03AA}"/>
              </a:ext>
            </a:extLst>
          </p:cNvPr>
          <p:cNvSpPr/>
          <p:nvPr/>
        </p:nvSpPr>
        <p:spPr>
          <a:xfrm>
            <a:off x="5708066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650642FB-AF4E-3043-AB8F-F666B465A02F}"/>
              </a:ext>
            </a:extLst>
          </p:cNvPr>
          <p:cNvSpPr/>
          <p:nvPr/>
        </p:nvSpPr>
        <p:spPr>
          <a:xfrm>
            <a:off x="4416224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4D988106-BC3D-A348-8917-942F6A71E863}"/>
              </a:ext>
            </a:extLst>
          </p:cNvPr>
          <p:cNvSpPr/>
          <p:nvPr/>
        </p:nvSpPr>
        <p:spPr>
          <a:xfrm>
            <a:off x="3124382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CFE96A07-73F6-CE46-9845-5623ED82ED4A}"/>
              </a:ext>
            </a:extLst>
          </p:cNvPr>
          <p:cNvSpPr/>
          <p:nvPr/>
        </p:nvSpPr>
        <p:spPr>
          <a:xfrm>
            <a:off x="1832540" y="7090207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5FFCFC3-D41C-1345-9F89-A2C7AB727150}"/>
              </a:ext>
            </a:extLst>
          </p:cNvPr>
          <p:cNvSpPr/>
          <p:nvPr/>
        </p:nvSpPr>
        <p:spPr>
          <a:xfrm>
            <a:off x="7061314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EC7633D-DDF9-8E4E-AE74-42020903636A}"/>
              </a:ext>
            </a:extLst>
          </p:cNvPr>
          <p:cNvSpPr/>
          <p:nvPr/>
        </p:nvSpPr>
        <p:spPr>
          <a:xfrm>
            <a:off x="5769472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43FCBB07-E07C-E543-9282-3C49895ABC8B}"/>
              </a:ext>
            </a:extLst>
          </p:cNvPr>
          <p:cNvSpPr/>
          <p:nvPr/>
        </p:nvSpPr>
        <p:spPr>
          <a:xfrm>
            <a:off x="4477630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A641094-4156-2945-9693-770564690D7B}"/>
              </a:ext>
            </a:extLst>
          </p:cNvPr>
          <p:cNvSpPr/>
          <p:nvPr/>
        </p:nvSpPr>
        <p:spPr>
          <a:xfrm>
            <a:off x="3185788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0C177068-4B9A-9F43-89A4-0BEDDDFD987B}"/>
              </a:ext>
            </a:extLst>
          </p:cNvPr>
          <p:cNvSpPr/>
          <p:nvPr/>
        </p:nvSpPr>
        <p:spPr>
          <a:xfrm>
            <a:off x="1893946" y="9572253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180506C8-4DE4-BE43-85BE-B5EDCD50678D}"/>
              </a:ext>
            </a:extLst>
          </p:cNvPr>
          <p:cNvSpPr/>
          <p:nvPr/>
        </p:nvSpPr>
        <p:spPr>
          <a:xfrm>
            <a:off x="6976078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B57CD1EC-7336-6647-940E-8986E7838AA9}"/>
              </a:ext>
            </a:extLst>
          </p:cNvPr>
          <p:cNvSpPr/>
          <p:nvPr/>
        </p:nvSpPr>
        <p:spPr>
          <a:xfrm>
            <a:off x="5684236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94C2956C-105C-B545-8679-F4743DA85142}"/>
              </a:ext>
            </a:extLst>
          </p:cNvPr>
          <p:cNvSpPr/>
          <p:nvPr/>
        </p:nvSpPr>
        <p:spPr>
          <a:xfrm>
            <a:off x="4392394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A499525-66D1-C546-BDFD-C2A774F8FEC0}"/>
              </a:ext>
            </a:extLst>
          </p:cNvPr>
          <p:cNvSpPr/>
          <p:nvPr/>
        </p:nvSpPr>
        <p:spPr>
          <a:xfrm>
            <a:off x="3100552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36611230-A3EA-0944-908D-3E633A457431}"/>
              </a:ext>
            </a:extLst>
          </p:cNvPr>
          <p:cNvSpPr/>
          <p:nvPr/>
        </p:nvSpPr>
        <p:spPr>
          <a:xfrm>
            <a:off x="1808710" y="12089450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4B76C112-A6BD-9841-A70F-555CAFECFAC6}"/>
              </a:ext>
            </a:extLst>
          </p:cNvPr>
          <p:cNvSpPr/>
          <p:nvPr/>
        </p:nvSpPr>
        <p:spPr>
          <a:xfrm>
            <a:off x="6766906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3EE9DD00-EFF8-C846-8837-3F4DA9FD1592}"/>
              </a:ext>
            </a:extLst>
          </p:cNvPr>
          <p:cNvSpPr/>
          <p:nvPr/>
        </p:nvSpPr>
        <p:spPr>
          <a:xfrm>
            <a:off x="5475064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F4AA10E4-47EE-4045-839F-F6BE3A9265EA}"/>
              </a:ext>
            </a:extLst>
          </p:cNvPr>
          <p:cNvSpPr/>
          <p:nvPr/>
        </p:nvSpPr>
        <p:spPr>
          <a:xfrm>
            <a:off x="4183222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BC1AFF77-E78B-9046-9F32-944A86661D58}"/>
              </a:ext>
            </a:extLst>
          </p:cNvPr>
          <p:cNvSpPr/>
          <p:nvPr/>
        </p:nvSpPr>
        <p:spPr>
          <a:xfrm>
            <a:off x="2891380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5DCC5E68-94A5-7444-867D-089A9FE6C56C}"/>
              </a:ext>
            </a:extLst>
          </p:cNvPr>
          <p:cNvSpPr/>
          <p:nvPr/>
        </p:nvSpPr>
        <p:spPr>
          <a:xfrm>
            <a:off x="1599538" y="14831614"/>
            <a:ext cx="83529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6-Point Star 79">
            <a:extLst>
              <a:ext uri="{FF2B5EF4-FFF2-40B4-BE49-F238E27FC236}">
                <a16:creationId xmlns:a16="http://schemas.microsoft.com/office/drawing/2014/main" id="{27760A2E-EC16-0042-8C15-C03F71EF0FD4}"/>
              </a:ext>
            </a:extLst>
          </p:cNvPr>
          <p:cNvSpPr/>
          <p:nvPr/>
        </p:nvSpPr>
        <p:spPr>
          <a:xfrm>
            <a:off x="1227957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6-Point Star 76">
            <a:extLst>
              <a:ext uri="{FF2B5EF4-FFF2-40B4-BE49-F238E27FC236}">
                <a16:creationId xmlns:a16="http://schemas.microsoft.com/office/drawing/2014/main" id="{D1C134EA-8514-B145-810F-45F7F8DE10D6}"/>
              </a:ext>
            </a:extLst>
          </p:cNvPr>
          <p:cNvSpPr/>
          <p:nvPr/>
        </p:nvSpPr>
        <p:spPr>
          <a:xfrm>
            <a:off x="8661090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6-Point Star 76">
            <a:extLst>
              <a:ext uri="{FF2B5EF4-FFF2-40B4-BE49-F238E27FC236}">
                <a16:creationId xmlns:a16="http://schemas.microsoft.com/office/drawing/2014/main" id="{2895F8E2-63C4-F44C-95DF-D81569D81578}"/>
              </a:ext>
            </a:extLst>
          </p:cNvPr>
          <p:cNvSpPr/>
          <p:nvPr/>
        </p:nvSpPr>
        <p:spPr>
          <a:xfrm>
            <a:off x="8828345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6-Point Star 76">
            <a:extLst>
              <a:ext uri="{FF2B5EF4-FFF2-40B4-BE49-F238E27FC236}">
                <a16:creationId xmlns:a16="http://schemas.microsoft.com/office/drawing/2014/main" id="{77C07641-589D-D444-9C8B-7711BEBA3F71}"/>
              </a:ext>
            </a:extLst>
          </p:cNvPr>
          <p:cNvSpPr/>
          <p:nvPr/>
        </p:nvSpPr>
        <p:spPr>
          <a:xfrm>
            <a:off x="8995600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6-Point Star 76">
            <a:extLst>
              <a:ext uri="{FF2B5EF4-FFF2-40B4-BE49-F238E27FC236}">
                <a16:creationId xmlns:a16="http://schemas.microsoft.com/office/drawing/2014/main" id="{52C39E32-2177-C046-9E6E-23ADAE4CB252}"/>
              </a:ext>
            </a:extLst>
          </p:cNvPr>
          <p:cNvSpPr/>
          <p:nvPr/>
        </p:nvSpPr>
        <p:spPr>
          <a:xfrm>
            <a:off x="9162855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6-Point Star 76">
            <a:extLst>
              <a:ext uri="{FF2B5EF4-FFF2-40B4-BE49-F238E27FC236}">
                <a16:creationId xmlns:a16="http://schemas.microsoft.com/office/drawing/2014/main" id="{0A9DAD6C-F581-104A-9E36-B72DBD597B3F}"/>
              </a:ext>
            </a:extLst>
          </p:cNvPr>
          <p:cNvSpPr/>
          <p:nvPr/>
        </p:nvSpPr>
        <p:spPr>
          <a:xfrm>
            <a:off x="9330111" y="2084619"/>
            <a:ext cx="145706" cy="127160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6-Point Star 79">
            <a:extLst>
              <a:ext uri="{FF2B5EF4-FFF2-40B4-BE49-F238E27FC236}">
                <a16:creationId xmlns:a16="http://schemas.microsoft.com/office/drawing/2014/main" id="{191FFFE6-A05F-684F-AA62-C33DFE05B639}"/>
              </a:ext>
            </a:extLst>
          </p:cNvPr>
          <p:cNvSpPr/>
          <p:nvPr/>
        </p:nvSpPr>
        <p:spPr>
          <a:xfrm>
            <a:off x="1557633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6-Point Star 79">
            <a:extLst>
              <a:ext uri="{FF2B5EF4-FFF2-40B4-BE49-F238E27FC236}">
                <a16:creationId xmlns:a16="http://schemas.microsoft.com/office/drawing/2014/main" id="{AD925183-4B77-CE46-A9CB-B3FA587FAC0A}"/>
              </a:ext>
            </a:extLst>
          </p:cNvPr>
          <p:cNvSpPr/>
          <p:nvPr/>
        </p:nvSpPr>
        <p:spPr>
          <a:xfrm>
            <a:off x="1887309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6-Point Star 79">
            <a:extLst>
              <a:ext uri="{FF2B5EF4-FFF2-40B4-BE49-F238E27FC236}">
                <a16:creationId xmlns:a16="http://schemas.microsoft.com/office/drawing/2014/main" id="{486CEEB2-D137-7A40-8CE0-B423D005996B}"/>
              </a:ext>
            </a:extLst>
          </p:cNvPr>
          <p:cNvSpPr/>
          <p:nvPr/>
        </p:nvSpPr>
        <p:spPr>
          <a:xfrm>
            <a:off x="2216985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6-Point Star 79">
            <a:extLst>
              <a:ext uri="{FF2B5EF4-FFF2-40B4-BE49-F238E27FC236}">
                <a16:creationId xmlns:a16="http://schemas.microsoft.com/office/drawing/2014/main" id="{43BFEDC9-D4C8-5542-9102-403C25D247F8}"/>
              </a:ext>
            </a:extLst>
          </p:cNvPr>
          <p:cNvSpPr/>
          <p:nvPr/>
        </p:nvSpPr>
        <p:spPr>
          <a:xfrm>
            <a:off x="2546659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6-Point Star 79">
            <a:extLst>
              <a:ext uri="{FF2B5EF4-FFF2-40B4-BE49-F238E27FC236}">
                <a16:creationId xmlns:a16="http://schemas.microsoft.com/office/drawing/2014/main" id="{115F6E0B-CD27-F143-8E0A-4B644A481398}"/>
              </a:ext>
            </a:extLst>
          </p:cNvPr>
          <p:cNvSpPr/>
          <p:nvPr/>
        </p:nvSpPr>
        <p:spPr>
          <a:xfrm>
            <a:off x="6969274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6-Point Star 79">
            <a:extLst>
              <a:ext uri="{FF2B5EF4-FFF2-40B4-BE49-F238E27FC236}">
                <a16:creationId xmlns:a16="http://schemas.microsoft.com/office/drawing/2014/main" id="{D99E9F89-F55F-954B-9133-11BFEDFE0E72}"/>
              </a:ext>
            </a:extLst>
          </p:cNvPr>
          <p:cNvSpPr/>
          <p:nvPr/>
        </p:nvSpPr>
        <p:spPr>
          <a:xfrm>
            <a:off x="7298950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6-Point Star 79">
            <a:extLst>
              <a:ext uri="{FF2B5EF4-FFF2-40B4-BE49-F238E27FC236}">
                <a16:creationId xmlns:a16="http://schemas.microsoft.com/office/drawing/2014/main" id="{FDC62339-E97B-7448-B6B8-AB733EA311A1}"/>
              </a:ext>
            </a:extLst>
          </p:cNvPr>
          <p:cNvSpPr/>
          <p:nvPr/>
        </p:nvSpPr>
        <p:spPr>
          <a:xfrm>
            <a:off x="7628626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6-Point Star 79">
            <a:extLst>
              <a:ext uri="{FF2B5EF4-FFF2-40B4-BE49-F238E27FC236}">
                <a16:creationId xmlns:a16="http://schemas.microsoft.com/office/drawing/2014/main" id="{61D083E5-6EFB-3E43-B5BC-7F94668B573F}"/>
              </a:ext>
            </a:extLst>
          </p:cNvPr>
          <p:cNvSpPr/>
          <p:nvPr/>
        </p:nvSpPr>
        <p:spPr>
          <a:xfrm>
            <a:off x="7958302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6-Point Star 79">
            <a:extLst>
              <a:ext uri="{FF2B5EF4-FFF2-40B4-BE49-F238E27FC236}">
                <a16:creationId xmlns:a16="http://schemas.microsoft.com/office/drawing/2014/main" id="{D72DB4B3-D789-6049-BD3C-114F57760BEC}"/>
              </a:ext>
            </a:extLst>
          </p:cNvPr>
          <p:cNvSpPr/>
          <p:nvPr/>
        </p:nvSpPr>
        <p:spPr>
          <a:xfrm>
            <a:off x="8287976" y="56070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6EEC6-56F1-E443-BA50-2C04BD32F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41" y="12979399"/>
            <a:ext cx="673296" cy="792113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E9C5D249-927A-C443-9C28-E25954DCF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071" y="10387389"/>
            <a:ext cx="673296" cy="792113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74" y="7971089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478" y="548985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579" y="3025107"/>
            <a:ext cx="673296" cy="792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E1B7C-3CEF-1E4A-A05E-B2D99691A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932126" y="11903197"/>
            <a:ext cx="567137" cy="716383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EC7768BA-DD05-C646-995C-5DCAC49F6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974452" y="6900538"/>
            <a:ext cx="567137" cy="716383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EFA29DDD-ABF5-314B-A5F9-AED397768C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42413">
            <a:off x="3107116" y="1981072"/>
            <a:ext cx="567137" cy="716383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8EDE721A-DB87-F343-AA1E-284A04029C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4257" flipH="1">
            <a:off x="8161922" y="9518147"/>
            <a:ext cx="584822" cy="628663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2CB6D44A-0F99-F34C-AD17-C1596B7F46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4257" flipH="1">
            <a:off x="8200993" y="4489089"/>
            <a:ext cx="584822" cy="628663"/>
          </a:xfrm>
          <a:prstGeom prst="rect">
            <a:avLst/>
          </a:prstGeom>
        </p:spPr>
      </p:pic>
      <p:pic>
        <p:nvPicPr>
          <p:cNvPr id="332" name="Picture 7">
            <a:extLst>
              <a:ext uri="{FF2B5EF4-FFF2-40B4-BE49-F238E27FC236}">
                <a16:creationId xmlns:a16="http://schemas.microsoft.com/office/drawing/2014/main" id="{934CDDD2-B30E-9944-9BE3-5DC8276B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898" y="14681814"/>
            <a:ext cx="1429391" cy="4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0" name="Table 309">
            <a:extLst>
              <a:ext uri="{FF2B5EF4-FFF2-40B4-BE49-F238E27FC236}">
                <a16:creationId xmlns:a16="http://schemas.microsoft.com/office/drawing/2014/main" id="{444E0061-E83C-2342-9332-FEF7BCF7A48A}"/>
              </a:ext>
            </a:extLst>
          </p:cNvPr>
          <p:cNvGraphicFramePr>
            <a:graphicFrameLocks noGrp="1"/>
          </p:cNvGraphicFramePr>
          <p:nvPr/>
        </p:nvGraphicFramePr>
        <p:xfrm>
          <a:off x="320686" y="1640766"/>
          <a:ext cx="2266690" cy="3607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172">
                  <a:extLst>
                    <a:ext uri="{9D8B030D-6E8A-4147-A177-3AD203B41FA5}">
                      <a16:colId xmlns:a16="http://schemas.microsoft.com/office/drawing/2014/main" val="3185464999"/>
                    </a:ext>
                  </a:extLst>
                </a:gridCol>
                <a:gridCol w="1632518">
                  <a:extLst>
                    <a:ext uri="{9D8B030D-6E8A-4147-A177-3AD203B41FA5}">
                      <a16:colId xmlns:a16="http://schemas.microsoft.com/office/drawing/2014/main" val="4156271430"/>
                    </a:ext>
                  </a:extLst>
                </a:gridCol>
              </a:tblGrid>
              <a:tr h="3000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Year 11 Survival Top Tips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24924"/>
                  </a:ext>
                </a:extLst>
              </a:tr>
              <a:tr h="684437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Learn and revise vocabulary regularly, approximately 30 words a week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615608"/>
                  </a:ext>
                </a:extLst>
              </a:tr>
              <a:tr h="53386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Listen to music in the target language and try to translate the lyrics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210817"/>
                  </a:ext>
                </a:extLst>
              </a:tr>
              <a:tr h="53386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Practise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verb conjugation regularly: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Memrise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Conjuguemos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WordReference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help!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916198"/>
                  </a:ext>
                </a:extLst>
              </a:tr>
              <a:tr h="53386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Use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Youtube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to help you with your pronunciation: try The Mimic Method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61033"/>
                  </a:ext>
                </a:extLst>
              </a:tr>
              <a:tr h="53386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Tip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Ensure you are solid on the 100 most common words in the language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572172"/>
                  </a:ext>
                </a:extLst>
              </a:tr>
            </a:tbl>
          </a:graphicData>
        </a:graphic>
      </p:graphicFrame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183057" y="1206192"/>
            <a:ext cx="1250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SKILS DEVELOPED</a:t>
            </a:r>
            <a:endParaRPr lang="en-US" sz="1100" dirty="0"/>
          </a:p>
        </p:txBody>
      </p:sp>
      <p:pic>
        <p:nvPicPr>
          <p:cNvPr id="1074" name="Picture 50" descr="rosette Icon 164431">
            <a:extLst>
              <a:ext uri="{FF2B5EF4-FFF2-40B4-BE49-F238E27FC236}">
                <a16:creationId xmlns:a16="http://schemas.microsoft.com/office/drawing/2014/main" id="{019F9F30-629C-C24F-BB77-810F08FF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537" y="5280699"/>
            <a:ext cx="631367" cy="631367"/>
          </a:xfrm>
          <a:prstGeom prst="rect">
            <a:avLst/>
          </a:prstGeom>
          <a:noFill/>
        </p:spPr>
      </p:pic>
      <p:pic>
        <p:nvPicPr>
          <p:cNvPr id="233" name="Picture 7">
            <a:extLst>
              <a:ext uri="{FF2B5EF4-FFF2-40B4-BE49-F238E27FC236}">
                <a16:creationId xmlns:a16="http://schemas.microsoft.com/office/drawing/2014/main" id="{CA67A7EF-ADC2-2A4D-9082-CCAF9B42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304" y="16388464"/>
            <a:ext cx="3563983" cy="107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4E22E005-D8A7-4D98-ABDE-F8101FD9E6A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9" y="503403"/>
            <a:ext cx="745190" cy="528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4E22E005-D8A7-4D98-ABDE-F8101FD9E6A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09" y="477576"/>
            <a:ext cx="773578" cy="528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6C1B648-4CF5-B58B-D091-F8C9395AC421}"/>
              </a:ext>
            </a:extLst>
          </p:cNvPr>
          <p:cNvSpPr/>
          <p:nvPr/>
        </p:nvSpPr>
        <p:spPr>
          <a:xfrm>
            <a:off x="3959681" y="11769617"/>
            <a:ext cx="2182039" cy="61132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>
                <a:solidFill>
                  <a:schemeClr val="tx1"/>
                </a:solidFill>
              </a:rPr>
              <a:t>Review Learning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Revision of topics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Exam Skills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4AF71C-E8EC-B762-C2E4-C4BB580BDB56}"/>
              </a:ext>
            </a:extLst>
          </p:cNvPr>
          <p:cNvSpPr/>
          <p:nvPr/>
        </p:nvSpPr>
        <p:spPr>
          <a:xfrm>
            <a:off x="4321224" y="4302663"/>
            <a:ext cx="2182039" cy="61132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>
                <a:solidFill>
                  <a:schemeClr val="tx1"/>
                </a:solidFill>
              </a:rPr>
              <a:t>Review Learning</a:t>
            </a:r>
          </a:p>
          <a:p>
            <a:pPr algn="ctr"/>
            <a:r>
              <a:rPr lang="en-GB" sz="1400" u="sng" dirty="0">
                <a:solidFill>
                  <a:schemeClr val="tx1"/>
                </a:solidFill>
              </a:rPr>
              <a:t>Revision of topics</a:t>
            </a:r>
          </a:p>
          <a:p>
            <a:pPr algn="ctr"/>
            <a:r>
              <a:rPr lang="en-GB" sz="1400" u="sng" dirty="0">
                <a:solidFill>
                  <a:schemeClr val="tx1"/>
                </a:solidFill>
              </a:rPr>
              <a:t>Exam Skills  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B628EE-38E1-AF80-58BA-924A09FAD1BA}"/>
              </a:ext>
            </a:extLst>
          </p:cNvPr>
          <p:cNvSpPr txBox="1"/>
          <p:nvPr/>
        </p:nvSpPr>
        <p:spPr>
          <a:xfrm>
            <a:off x="2608546" y="4962095"/>
            <a:ext cx="44589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highlight>
                  <a:srgbClr val="FFFF00"/>
                </a:highlight>
              </a:rPr>
              <a:t>Exam preparation @ topical review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1_Identity and Culture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2_Local area, holiday and travel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3 _ School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4 _Future aspirations, study and work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5_International and global dimensions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Productive skills- Speaking, writing and translations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Receptive skills_ Listening &amp; reading strategies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Grammar_ (tenses, intensifiers, connectives , time phrases and higher complex phrases 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C03B0A-8B40-C7F5-37AA-B90FC26B3CE6}"/>
              </a:ext>
            </a:extLst>
          </p:cNvPr>
          <p:cNvSpPr txBox="1"/>
          <p:nvPr/>
        </p:nvSpPr>
        <p:spPr>
          <a:xfrm>
            <a:off x="4446056" y="2037901"/>
            <a:ext cx="35301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u="sng" dirty="0"/>
          </a:p>
          <a:p>
            <a:endParaRPr lang="en-US" sz="1200" b="1" u="sng" dirty="0"/>
          </a:p>
          <a:p>
            <a:endParaRPr lang="en-US" sz="1200" b="1" u="sng" dirty="0"/>
          </a:p>
          <a:p>
            <a:r>
              <a:rPr lang="en-US" sz="2800" b="1" u="sng" dirty="0"/>
              <a:t>Exams &amp; End of GCSEs</a:t>
            </a:r>
          </a:p>
          <a:p>
            <a:endParaRPr lang="en-US" sz="2800" b="1" u="sng" dirty="0"/>
          </a:p>
        </p:txBody>
      </p:sp>
      <p:pic>
        <p:nvPicPr>
          <p:cNvPr id="26" name="Picture 2" descr="Pencil, Happy, Jumping, School, Writing">
            <a:extLst>
              <a:ext uri="{FF2B5EF4-FFF2-40B4-BE49-F238E27FC236}">
                <a16:creationId xmlns:a16="http://schemas.microsoft.com/office/drawing/2014/main" id="{A2F79532-3395-60B1-DFB4-7D474B51E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02" y="3140384"/>
            <a:ext cx="711972" cy="11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Study, Laptop, Books, Student, Learning">
            <a:extLst>
              <a:ext uri="{FF2B5EF4-FFF2-40B4-BE49-F238E27FC236}">
                <a16:creationId xmlns:a16="http://schemas.microsoft.com/office/drawing/2014/main" id="{535E9F8B-7182-3253-9928-1606C7E1D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93" y="2740671"/>
            <a:ext cx="2682073" cy="142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Literature, Library, Reading, Owl, Book">
            <a:extLst>
              <a:ext uri="{FF2B5EF4-FFF2-40B4-BE49-F238E27FC236}">
                <a16:creationId xmlns:a16="http://schemas.microsoft.com/office/drawing/2014/main" id="{C547D31D-9440-BFA6-62F6-271E77C1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00" y="5059142"/>
            <a:ext cx="1289125" cy="121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32631C6-9F2A-3F61-7F56-195FB1E79EF2}"/>
              </a:ext>
            </a:extLst>
          </p:cNvPr>
          <p:cNvSpPr/>
          <p:nvPr/>
        </p:nvSpPr>
        <p:spPr>
          <a:xfrm>
            <a:off x="3825803" y="6807225"/>
            <a:ext cx="2182039" cy="61132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>
                <a:solidFill>
                  <a:schemeClr val="tx1"/>
                </a:solidFill>
              </a:rPr>
              <a:t>Review Learning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Revision of topics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Exam Skills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9BC4FF-0110-7C20-8396-809AB988A08E}"/>
              </a:ext>
            </a:extLst>
          </p:cNvPr>
          <p:cNvSpPr/>
          <p:nvPr/>
        </p:nvSpPr>
        <p:spPr>
          <a:xfrm>
            <a:off x="3830550" y="9264811"/>
            <a:ext cx="2182039" cy="61132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>
                <a:solidFill>
                  <a:schemeClr val="tx1"/>
                </a:solidFill>
              </a:rPr>
              <a:t>Review Learning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Revision of topics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</a:rPr>
              <a:t>Exam Skills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1595055" y="7601464"/>
            <a:ext cx="5663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highlight>
                  <a:srgbClr val="FFFF00"/>
                </a:highlight>
              </a:rPr>
              <a:t>Theme 5 : International and global dimensions- </a:t>
            </a:r>
            <a:r>
              <a:rPr lang="fr-FR" sz="1100" b="1" u="sng" dirty="0">
                <a:highlight>
                  <a:srgbClr val="FFFF00"/>
                </a:highlight>
              </a:rPr>
              <a:t>Un œil sur le monde </a:t>
            </a:r>
            <a:endParaRPr lang="en-US" sz="1100" b="1" u="sng" dirty="0">
              <a:highlight>
                <a:srgbClr val="FFFF00"/>
              </a:highlight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dirty="0"/>
              <a:t>Talking about protecting the environment; using on doit and on </a:t>
            </a:r>
            <a:r>
              <a:rPr lang="en-US" sz="1100" dirty="0" err="1"/>
              <a:t>peut</a:t>
            </a:r>
            <a:r>
              <a:rPr lang="en-US" sz="1100" dirty="0"/>
              <a:t> + the infinitive.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dirty="0"/>
              <a:t>Discussing ethical shopping; understanding the passive.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dirty="0"/>
              <a:t>Talking about volunteering; using emphatic pronouns.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dirty="0"/>
              <a:t>Discussing big events; using three-time frames.</a:t>
            </a:r>
          </a:p>
          <a:p>
            <a:endParaRPr lang="en-US" sz="1100" b="1" u="sng" dirty="0">
              <a:highlight>
                <a:srgbClr val="FFFF00"/>
              </a:highlight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1749510" y="12508773"/>
            <a:ext cx="70572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highlight>
                  <a:srgbClr val="FFFF00"/>
                </a:highlight>
              </a:rPr>
              <a:t>Theme 1 : _Identity and Culture– Jour ordinaires, </a:t>
            </a:r>
            <a:r>
              <a:rPr lang="en-US" sz="1200" b="1" u="sng" dirty="0" err="1">
                <a:highlight>
                  <a:srgbClr val="FFFF00"/>
                </a:highlight>
              </a:rPr>
              <a:t>jours</a:t>
            </a:r>
            <a:r>
              <a:rPr lang="en-US" sz="1200" b="1" u="sng" dirty="0">
                <a:highlight>
                  <a:srgbClr val="FFFF00"/>
                </a:highlight>
              </a:rPr>
              <a:t> de fête </a:t>
            </a:r>
          </a:p>
          <a:p>
            <a:endParaRPr lang="en-US" sz="1200" b="1" u="sng" dirty="0">
              <a:highlight>
                <a:srgbClr val="FFFF00"/>
              </a:highlight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b="1" dirty="0"/>
              <a:t>Describing your daily life; using devoir and </a:t>
            </a:r>
            <a:r>
              <a:rPr lang="en-US" sz="1200" b="1" dirty="0" err="1"/>
              <a:t>pouvoir</a:t>
            </a:r>
            <a:r>
              <a:rPr lang="en-US" sz="1200" b="1" dirty="0"/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b="1" dirty="0"/>
              <a:t>Shopping for clothes; using </a:t>
            </a:r>
            <a:r>
              <a:rPr lang="en-US" sz="1200" b="1" dirty="0" err="1"/>
              <a:t>quel</a:t>
            </a:r>
            <a:r>
              <a:rPr lang="en-US" sz="1200" b="1" dirty="0"/>
              <a:t>(s) / quelle(s) and </a:t>
            </a:r>
            <a:r>
              <a:rPr lang="en-US" sz="1200" b="1" dirty="0" err="1"/>
              <a:t>ce</a:t>
            </a:r>
            <a:r>
              <a:rPr lang="en-US" sz="1200" b="1" dirty="0"/>
              <a:t> / </a:t>
            </a:r>
            <a:r>
              <a:rPr lang="en-US" sz="1200" b="1" dirty="0" err="1"/>
              <a:t>cet</a:t>
            </a:r>
            <a:r>
              <a:rPr lang="en-US" sz="1200" b="1" dirty="0"/>
              <a:t> / </a:t>
            </a:r>
            <a:r>
              <a:rPr lang="en-US" sz="1200" b="1" dirty="0" err="1"/>
              <a:t>cette</a:t>
            </a:r>
            <a:r>
              <a:rPr lang="en-US" sz="1200" b="1" dirty="0"/>
              <a:t> / </a:t>
            </a:r>
            <a:r>
              <a:rPr lang="en-US" sz="1200" b="1" dirty="0" err="1"/>
              <a:t>ces</a:t>
            </a:r>
            <a:r>
              <a:rPr lang="en-US" sz="1200" b="1" dirty="0"/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b="1" dirty="0"/>
              <a:t>Describing festivals and traditions; asking questions using </a:t>
            </a:r>
            <a:r>
              <a:rPr lang="en-US" sz="1200" b="1" dirty="0" err="1"/>
              <a:t>est-ce</a:t>
            </a:r>
            <a:r>
              <a:rPr lang="en-US" sz="1200" b="1" dirty="0"/>
              <a:t> que …? and </a:t>
            </a:r>
            <a:r>
              <a:rPr lang="en-US" sz="1200" b="1" dirty="0" err="1"/>
              <a:t>qu’est-ce</a:t>
            </a:r>
            <a:r>
              <a:rPr lang="en-US" sz="1200" b="1" dirty="0"/>
              <a:t> </a:t>
            </a:r>
            <a:r>
              <a:rPr lang="en-US" sz="1200" b="1"/>
              <a:t>que …?</a:t>
            </a:r>
            <a:endParaRPr lang="en-US" sz="1200" b="1" dirty="0"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b="1" dirty="0"/>
              <a:t>Talking about shopping for a special meal; using the present and near future tenses.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b="1" dirty="0"/>
              <a:t>Describing family celebrations; using past, present and future tenses.</a:t>
            </a:r>
          </a:p>
          <a:p>
            <a:pPr marL="228600" indent="-228600">
              <a:buFont typeface="+mj-lt"/>
              <a:buAutoNum type="arabicPeriod"/>
            </a:pPr>
            <a:endParaRPr lang="en-US" sz="1200" b="1" u="sng" dirty="0">
              <a:highlight>
                <a:srgbClr val="FFFF00"/>
              </a:highlight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5B628EE-38E1-AF80-58BA-924A09FAD1BA}"/>
              </a:ext>
            </a:extLst>
          </p:cNvPr>
          <p:cNvSpPr txBox="1"/>
          <p:nvPr/>
        </p:nvSpPr>
        <p:spPr>
          <a:xfrm>
            <a:off x="1838811" y="9914544"/>
            <a:ext cx="5972566" cy="1674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highlight>
                  <a:srgbClr val="FFFF00"/>
                </a:highlight>
              </a:rPr>
              <a:t> Theme 2: Local area, holiday and travel- Le grand large</a:t>
            </a:r>
          </a:p>
          <a:p>
            <a:endParaRPr lang="en-US" sz="1100" b="1" u="sng" dirty="0">
              <a:highlight>
                <a:srgbClr val="FFFF00"/>
              </a:highlight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u="sng" dirty="0">
                <a:highlight>
                  <a:srgbClr val="FFFF00"/>
                </a:highlight>
              </a:rPr>
              <a:t> 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Dealing with a hotel stay; using the nous form of the verb and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notre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(‘our’).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Talking about travelling; using comparative/ past tense.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present and perfect tenses.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Ordering in a restaurant; using expressions with </a:t>
            </a:r>
            <a:r>
              <a:rPr lang="en-US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avoir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Talking about holiday disasters; using three time frames.</a:t>
            </a:r>
          </a:p>
        </p:txBody>
      </p:sp>
      <p:pic>
        <p:nvPicPr>
          <p:cNvPr id="3" name="Picture 22" descr="Volunteer, Poster, Illustrator, Design">
            <a:extLst>
              <a:ext uri="{FF2B5EF4-FFF2-40B4-BE49-F238E27FC236}">
                <a16:creationId xmlns:a16="http://schemas.microsoft.com/office/drawing/2014/main" id="{D855DAF2-5ABE-1444-C7DC-AAE2675B0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63" y="8094599"/>
            <a:ext cx="1033584" cy="93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8" descr="Diversity, Cultures, Worldwide, Network">
            <a:extLst>
              <a:ext uri="{FF2B5EF4-FFF2-40B4-BE49-F238E27FC236}">
                <a16:creationId xmlns:a16="http://schemas.microsoft.com/office/drawing/2014/main" id="{C75E8E94-B31A-F526-B685-CFE577170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36" y="8106656"/>
            <a:ext cx="946889" cy="10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picture of a plane with a plane flying in the background">
            <a:extLst>
              <a:ext uri="{FF2B5EF4-FFF2-40B4-BE49-F238E27FC236}">
                <a16:creationId xmlns:a16="http://schemas.microsoft.com/office/drawing/2014/main" id="{537C65CA-3958-4D20-F3F0-E627EDB8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02" y="10501252"/>
            <a:ext cx="1294557" cy="8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or Day and the importance of workers">
            <a:extLst>
              <a:ext uri="{FF2B5EF4-FFF2-40B4-BE49-F238E27FC236}">
                <a16:creationId xmlns:a16="http://schemas.microsoft.com/office/drawing/2014/main" id="{8135F1D7-8087-FB46-E3B0-462EEDCEB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961" y="12265196"/>
            <a:ext cx="1020811" cy="10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78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AD2F58FADD844AE464D074C4D803D" ma:contentTypeVersion="7" ma:contentTypeDescription="Create a new document." ma:contentTypeScope="" ma:versionID="8eaccf2205f5295727d522382a7cbba4">
  <xsd:schema xmlns:xsd="http://www.w3.org/2001/XMLSchema" xmlns:xs="http://www.w3.org/2001/XMLSchema" xmlns:p="http://schemas.microsoft.com/office/2006/metadata/properties" xmlns:ns2="76f0e5fe-9066-4267-9f47-242420d34976" targetNamespace="http://schemas.microsoft.com/office/2006/metadata/properties" ma:root="true" ma:fieldsID="2387cd5b161af8655ee851b16f6a330e" ns2:_="">
    <xsd:import namespace="76f0e5fe-9066-4267-9f47-242420d349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0e5fe-9066-4267-9f47-242420d349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B806C6-7EF0-44FE-B1AD-04DCD25309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f0e5fe-9066-4267-9f47-242420d349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D3E88A-F2B7-4457-BAB3-D5F0B3B1A79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9914B19-942B-4C80-B458-0E54167C33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32905</TotalTime>
  <Words>932</Words>
  <Application>Microsoft Office PowerPoint</Application>
  <PresentationFormat>Custom</PresentationFormat>
  <Paragraphs>158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kchayes</dc:creator>
  <cp:lastModifiedBy>Ms Rida</cp:lastModifiedBy>
  <cp:revision>459</cp:revision>
  <cp:lastPrinted>2023-07-10T13:57:47Z</cp:lastPrinted>
  <dcterms:created xsi:type="dcterms:W3CDTF">2018-02-08T08:28:53Z</dcterms:created>
  <dcterms:modified xsi:type="dcterms:W3CDTF">2024-11-11T22:01:01Z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0x010100293AD2F58FADD844AE464D074C4D803D</vt:lpwstr>
  </property>
</Properties>
</file>