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0"/>
  </p:notesMasterIdLst>
  <p:sldIdLst>
    <p:sldId id="256" r:id="rId5"/>
    <p:sldId id="257" r:id="rId6"/>
    <p:sldId id="261" r:id="rId7"/>
    <p:sldId id="258" r:id="rId8"/>
    <p:sldId id="262" r:id="rId9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4DB"/>
    <a:srgbClr val="FFB0A3"/>
    <a:srgbClr val="E46CE8"/>
    <a:srgbClr val="E000FF"/>
    <a:srgbClr val="E7CDFF"/>
    <a:srgbClr val="FF00FF"/>
    <a:srgbClr val="175A68"/>
    <a:srgbClr val="006600"/>
    <a:srgbClr val="144856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69A19-C1E6-4FEF-A052-142AD25FB08E}" v="14" dt="2024-09-16T21:16:23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89066" autoAdjust="0"/>
  </p:normalViewPr>
  <p:slideViewPr>
    <p:cSldViewPr snapToGrid="0">
      <p:cViewPr varScale="1">
        <p:scale>
          <a:sx n="29" d="100"/>
          <a:sy n="29" d="100"/>
        </p:scale>
        <p:origin x="269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.tiff"/><Relationship Id="rId21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24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23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9.jpe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7.png"/><Relationship Id="rId18" Type="http://schemas.openxmlformats.org/officeDocument/2006/relationships/image" Target="../media/image47.png"/><Relationship Id="rId3" Type="http://schemas.openxmlformats.org/officeDocument/2006/relationships/image" Target="../media/image1.tiff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31.pn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10" Type="http://schemas.openxmlformats.org/officeDocument/2006/relationships/image" Target="../media/image9.png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0.png"/><Relationship Id="rId18" Type="http://schemas.openxmlformats.org/officeDocument/2006/relationships/image" Target="../media/image47.png"/><Relationship Id="rId3" Type="http://schemas.openxmlformats.org/officeDocument/2006/relationships/image" Target="../media/image1.tiff"/><Relationship Id="rId21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3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52.png"/><Relationship Id="rId10" Type="http://schemas.openxmlformats.org/officeDocument/2006/relationships/image" Target="../media/image9.pn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6331" y="0"/>
            <a:ext cx="9726896" cy="178017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303885" y="187641"/>
            <a:ext cx="9366739" cy="1722277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DFA900F3-921A-274F-926E-3E87029C1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576" y="15095405"/>
            <a:ext cx="4172362" cy="140954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39737" y="14508672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-62547" y="12309270"/>
            <a:ext cx="3447941" cy="2305429"/>
          </a:xfrm>
          <a:prstGeom prst="blockArc">
            <a:avLst>
              <a:gd name="adj1" fmla="val 10775024"/>
              <a:gd name="adj2" fmla="val 189716"/>
              <a:gd name="adj3" fmla="val 291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263726" y="127540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6045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460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50C0D89-EEB2-744C-8F78-77CE951B8BF9}"/>
              </a:ext>
            </a:extLst>
          </p:cNvPr>
          <p:cNvSpPr txBox="1"/>
          <p:nvPr/>
        </p:nvSpPr>
        <p:spPr>
          <a:xfrm>
            <a:off x="4092085" y="10541539"/>
            <a:ext cx="1331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4556096" y="6859183"/>
            <a:ext cx="237661" cy="4631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457960" y="1852195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Summer Holidays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8379495" y="2320444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Next Level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47937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235359" y="1367012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Move on to Year 8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15650" y="380931"/>
            <a:ext cx="9133087" cy="79492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Learning Journey Map </a:t>
            </a:r>
          </a:p>
          <a:p>
            <a:pPr algn="ctr"/>
            <a:r>
              <a:rPr lang="en-GB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YEAR 7 SPANISH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87988-5306-4262-9A46-2F78AA386422}"/>
              </a:ext>
            </a:extLst>
          </p:cNvPr>
          <p:cNvSpPr txBox="1"/>
          <p:nvPr/>
        </p:nvSpPr>
        <p:spPr>
          <a:xfrm>
            <a:off x="8644624" y="13236911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202" y="15375174"/>
            <a:ext cx="4981328" cy="2031325"/>
          </a:xfrm>
          <a:prstGeom prst="rect">
            <a:avLst/>
          </a:prstGeom>
          <a:noFill/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highlight>
                  <a:srgbClr val="FFFF00"/>
                </a:highlight>
              </a:rPr>
              <a:t>Applying language learning skills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* Asking and responding to questions</a:t>
            </a:r>
          </a:p>
          <a:p>
            <a:r>
              <a:rPr lang="en-US" sz="1400" b="1" dirty="0"/>
              <a:t>* Memorisation strategies (remembering more – automaticity) </a:t>
            </a:r>
          </a:p>
          <a:p>
            <a:r>
              <a:rPr lang="en-US" sz="1400" b="1" dirty="0"/>
              <a:t>* Productive skills – Writing, speaking &amp; translation</a:t>
            </a:r>
          </a:p>
          <a:p>
            <a:r>
              <a:rPr lang="en-US" sz="1400" b="1" dirty="0"/>
              <a:t>* Receptive skills - Listening &amp; reading</a:t>
            </a:r>
          </a:p>
          <a:p>
            <a:r>
              <a:rPr lang="en-US" sz="1400" b="1" dirty="0"/>
              <a:t>* Grammar in lesson</a:t>
            </a:r>
          </a:p>
          <a:p>
            <a:r>
              <a:rPr lang="en-US" sz="1400" b="1" dirty="0"/>
              <a:t>* Vocabulary &amp; Phonics </a:t>
            </a:r>
          </a:p>
          <a:p>
            <a:r>
              <a:rPr lang="en-US" sz="1400" b="1" dirty="0"/>
              <a:t>* Exploring culture and language</a:t>
            </a:r>
          </a:p>
          <a:p>
            <a:r>
              <a:rPr lang="en-US" sz="1400" b="1" dirty="0"/>
              <a:t>* Communicative functions (expressing opinions)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1089398" y="1482083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AC09A0-687F-984C-ADF9-99CFEFE2EE74}"/>
              </a:ext>
            </a:extLst>
          </p:cNvPr>
          <p:cNvSpPr/>
          <p:nvPr/>
        </p:nvSpPr>
        <p:spPr>
          <a:xfrm>
            <a:off x="3726679" y="4279481"/>
            <a:ext cx="4328584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4B4D65-D385-BD4F-A1C3-C745C1FF09FF}"/>
              </a:ext>
            </a:extLst>
          </p:cNvPr>
          <p:cNvSpPr/>
          <p:nvPr/>
        </p:nvSpPr>
        <p:spPr>
          <a:xfrm>
            <a:off x="1639737" y="6765659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1F62A6-0920-EA48-8084-89C5EB14D770}"/>
              </a:ext>
            </a:extLst>
          </p:cNvPr>
          <p:cNvSpPr/>
          <p:nvPr/>
        </p:nvSpPr>
        <p:spPr>
          <a:xfrm>
            <a:off x="1639737" y="11738015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112BA6-23B5-DE46-A8F8-B0954C55FCD5}"/>
              </a:ext>
            </a:extLst>
          </p:cNvPr>
          <p:cNvSpPr/>
          <p:nvPr/>
        </p:nvSpPr>
        <p:spPr>
          <a:xfrm>
            <a:off x="3726679" y="1793303"/>
            <a:ext cx="4281811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0029DE-EFBC-0A48-A9C3-F3081D6BD7E4}"/>
              </a:ext>
            </a:extLst>
          </p:cNvPr>
          <p:cNvSpPr/>
          <p:nvPr/>
        </p:nvSpPr>
        <p:spPr>
          <a:xfrm>
            <a:off x="1639737" y="9251837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Block Arc 90">
            <a:extLst>
              <a:ext uri="{FF2B5EF4-FFF2-40B4-BE49-F238E27FC236}">
                <a16:creationId xmlns:a16="http://schemas.microsoft.com/office/drawing/2014/main" id="{C70CDBFF-F3EE-F644-8277-275B3C16BC09}"/>
              </a:ext>
            </a:extLst>
          </p:cNvPr>
          <p:cNvSpPr/>
          <p:nvPr/>
        </p:nvSpPr>
        <p:spPr>
          <a:xfrm rot="16200000">
            <a:off x="73386" y="7143593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Block Arc 91">
            <a:extLst>
              <a:ext uri="{FF2B5EF4-FFF2-40B4-BE49-F238E27FC236}">
                <a16:creationId xmlns:a16="http://schemas.microsoft.com/office/drawing/2014/main" id="{CC835EBC-AFD6-D144-98B4-3C34F4603433}"/>
              </a:ext>
            </a:extLst>
          </p:cNvPr>
          <p:cNvSpPr/>
          <p:nvPr/>
        </p:nvSpPr>
        <p:spPr>
          <a:xfrm rot="16200000">
            <a:off x="2280537" y="2166779"/>
            <a:ext cx="3163461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lock Arc 92">
            <a:extLst>
              <a:ext uri="{FF2B5EF4-FFF2-40B4-BE49-F238E27FC236}">
                <a16:creationId xmlns:a16="http://schemas.microsoft.com/office/drawing/2014/main" id="{8BFC2FDC-48F4-4043-BEB6-BA11A307D690}"/>
              </a:ext>
            </a:extLst>
          </p:cNvPr>
          <p:cNvSpPr/>
          <p:nvPr/>
        </p:nvSpPr>
        <p:spPr>
          <a:xfrm rot="5400000">
            <a:off x="6408782" y="9625008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id="{E036D9F5-9E45-1945-A88B-E982EE885525}"/>
              </a:ext>
            </a:extLst>
          </p:cNvPr>
          <p:cNvSpPr/>
          <p:nvPr/>
        </p:nvSpPr>
        <p:spPr>
          <a:xfrm rot="5400000">
            <a:off x="6408276" y="4659000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BEE6CEC-4B9F-8949-AB8E-0983A5DC25AB}"/>
              </a:ext>
            </a:extLst>
          </p:cNvPr>
          <p:cNvGrpSpPr/>
          <p:nvPr/>
        </p:nvGrpSpPr>
        <p:grpSpPr>
          <a:xfrm>
            <a:off x="7838701" y="13574305"/>
            <a:ext cx="1977259" cy="1235919"/>
            <a:chOff x="1066800" y="2693267"/>
            <a:chExt cx="6781800" cy="3777314"/>
          </a:xfrm>
        </p:grpSpPr>
        <p:sp>
          <p:nvSpPr>
            <p:cNvPr id="96" name="Ellipse 98">
              <a:extLst>
                <a:ext uri="{FF2B5EF4-FFF2-40B4-BE49-F238E27FC236}">
                  <a16:creationId xmlns:a16="http://schemas.microsoft.com/office/drawing/2014/main" id="{C4B474F9-285D-3A4E-8505-C681FE530596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E3A01AF-6AA1-3049-9B4D-5097C5FFCAF4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2CB325-5873-1145-96B6-7790825B04C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AC25F1F-DCBA-6F43-A88A-6DF9251A6673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23382C1-D1B3-A944-86DE-C041417498DD}"/>
              </a:ext>
            </a:extLst>
          </p:cNvPr>
          <p:cNvGrpSpPr/>
          <p:nvPr/>
        </p:nvGrpSpPr>
        <p:grpSpPr>
          <a:xfrm>
            <a:off x="8303843" y="13251929"/>
            <a:ext cx="1065949" cy="1143588"/>
            <a:chOff x="6453494" y="2317132"/>
            <a:chExt cx="1969724" cy="204704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0ED1754-FD42-324B-8A12-F0B73A293C98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BF62FB9-0FD6-BF48-BD5A-909489EC6B62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CEE111F-50D4-F24A-B359-62E57B061DC2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F7A5C2-974B-0642-B2B5-0B40008F30DA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5BD3F5AE-7376-5941-B7F0-37179B39E513}"/>
              </a:ext>
            </a:extLst>
          </p:cNvPr>
          <p:cNvSpPr/>
          <p:nvPr/>
        </p:nvSpPr>
        <p:spPr>
          <a:xfrm>
            <a:off x="592705" y="1030062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872BA2-FBEC-AC4F-83F4-A7F64A651A53}"/>
              </a:ext>
            </a:extLst>
          </p:cNvPr>
          <p:cNvSpPr txBox="1"/>
          <p:nvPr/>
        </p:nvSpPr>
        <p:spPr>
          <a:xfrm>
            <a:off x="1136163" y="10783446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D7DA30-2D0D-7C49-9AC3-2A66E8AEF1E1}"/>
              </a:ext>
            </a:extLst>
          </p:cNvPr>
          <p:cNvGrpSpPr/>
          <p:nvPr/>
        </p:nvGrpSpPr>
        <p:grpSpPr>
          <a:xfrm>
            <a:off x="15922" y="10509651"/>
            <a:ext cx="1977259" cy="1235919"/>
            <a:chOff x="1066800" y="2693267"/>
            <a:chExt cx="6781800" cy="3777314"/>
          </a:xfrm>
        </p:grpSpPr>
        <p:sp>
          <p:nvSpPr>
            <p:cNvPr id="109" name="Ellipse 98">
              <a:extLst>
                <a:ext uri="{FF2B5EF4-FFF2-40B4-BE49-F238E27FC236}">
                  <a16:creationId xmlns:a16="http://schemas.microsoft.com/office/drawing/2014/main" id="{4AFEB335-0FD6-C049-9282-FEE9F6A0AD45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D6A6F7B-F77B-6D45-9E09-4D56FBD6860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9D2C4AE-57A5-634D-8AAF-46CB76D8CB6E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1A4490C-FEC4-9B49-8980-595F8C05483D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508A59-749C-A848-B837-8C36ABCD99BA}"/>
              </a:ext>
            </a:extLst>
          </p:cNvPr>
          <p:cNvGrpSpPr/>
          <p:nvPr/>
        </p:nvGrpSpPr>
        <p:grpSpPr>
          <a:xfrm>
            <a:off x="480267" y="10108073"/>
            <a:ext cx="1065949" cy="1111510"/>
            <a:chOff x="6453494" y="2374552"/>
            <a:chExt cx="1969724" cy="198962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1FCE7F-673A-594E-A1AD-34F5C6EDB8CF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F585282-BA96-1342-B6B5-F38DB3B3E5F2}"/>
                </a:ext>
              </a:extLst>
            </p:cNvPr>
            <p:cNvSpPr/>
            <p:nvPr/>
          </p:nvSpPr>
          <p:spPr>
            <a:xfrm>
              <a:off x="6535478" y="2405609"/>
              <a:ext cx="1741715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78AAE3-E5E5-1949-A7C7-7A6BC89A61E7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48EF7CF-E003-5941-A4CC-05942F294215}"/>
                </a:ext>
              </a:extLst>
            </p:cNvPr>
            <p:cNvSpPr txBox="1"/>
            <p:nvPr/>
          </p:nvSpPr>
          <p:spPr>
            <a:xfrm>
              <a:off x="6822059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FE5B871E-17BD-A140-8738-E6EFF535966B}"/>
              </a:ext>
            </a:extLst>
          </p:cNvPr>
          <p:cNvSpPr/>
          <p:nvPr/>
        </p:nvSpPr>
        <p:spPr>
          <a:xfrm>
            <a:off x="8264857" y="779230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B58E927-9AAE-1B44-B3CC-AF9FEA3C5327}"/>
              </a:ext>
            </a:extLst>
          </p:cNvPr>
          <p:cNvSpPr txBox="1"/>
          <p:nvPr/>
        </p:nvSpPr>
        <p:spPr>
          <a:xfrm>
            <a:off x="8645755" y="8275129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8F5BAE-ABB9-6F4C-B5A5-F7789C1AF3C2}"/>
              </a:ext>
            </a:extLst>
          </p:cNvPr>
          <p:cNvGrpSpPr/>
          <p:nvPr/>
        </p:nvGrpSpPr>
        <p:grpSpPr>
          <a:xfrm>
            <a:off x="7794759" y="8006407"/>
            <a:ext cx="1977259" cy="1235919"/>
            <a:chOff x="1066800" y="2693267"/>
            <a:chExt cx="6781800" cy="3777314"/>
          </a:xfrm>
        </p:grpSpPr>
        <p:sp>
          <p:nvSpPr>
            <p:cNvPr id="121" name="Ellipse 98">
              <a:extLst>
                <a:ext uri="{FF2B5EF4-FFF2-40B4-BE49-F238E27FC236}">
                  <a16:creationId xmlns:a16="http://schemas.microsoft.com/office/drawing/2014/main" id="{4FBEDAF6-7464-6C40-A124-596761F60817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AE61AC-F41C-B343-932A-5D61DAD002FC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4AF8B-A56E-9E4E-AF8A-DBC621AD251B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B3769AB-035E-0043-B607-14E3EA08BBF6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0FBF37-4FF9-134E-A241-8CBFFE834D14}"/>
              </a:ext>
            </a:extLst>
          </p:cNvPr>
          <p:cNvGrpSpPr/>
          <p:nvPr/>
        </p:nvGrpSpPr>
        <p:grpSpPr>
          <a:xfrm>
            <a:off x="8152419" y="7567678"/>
            <a:ext cx="1065949" cy="1143588"/>
            <a:chOff x="6453494" y="2317132"/>
            <a:chExt cx="1969724" cy="204704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96D44C-54F5-5642-81F8-D00C92F9AA4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684F5A-BA0B-EC45-B3A7-A9BD7062E83E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13A6B8F-8889-B541-99F6-B22AC06B127F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82D11CA-EB20-5D4D-A2A7-8F27470D72AC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AFDFD0ED-BD75-CD48-88BB-6572479084D0}"/>
              </a:ext>
            </a:extLst>
          </p:cNvPr>
          <p:cNvSpPr/>
          <p:nvPr/>
        </p:nvSpPr>
        <p:spPr>
          <a:xfrm>
            <a:off x="1997459" y="539944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E9452A-E4DB-974C-B350-3DAD8ACF4F29}"/>
              </a:ext>
            </a:extLst>
          </p:cNvPr>
          <p:cNvSpPr txBox="1"/>
          <p:nvPr/>
        </p:nvSpPr>
        <p:spPr>
          <a:xfrm>
            <a:off x="2378357" y="5882265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0E66922-3EC5-4E41-AE09-4285920E6762}"/>
              </a:ext>
            </a:extLst>
          </p:cNvPr>
          <p:cNvGrpSpPr/>
          <p:nvPr/>
        </p:nvGrpSpPr>
        <p:grpSpPr>
          <a:xfrm>
            <a:off x="257117" y="5667348"/>
            <a:ext cx="1977259" cy="1235919"/>
            <a:chOff x="1066800" y="2693267"/>
            <a:chExt cx="6781800" cy="3777314"/>
          </a:xfrm>
        </p:grpSpPr>
        <p:sp>
          <p:nvSpPr>
            <p:cNvPr id="134" name="Ellipse 98">
              <a:extLst>
                <a:ext uri="{FF2B5EF4-FFF2-40B4-BE49-F238E27FC236}">
                  <a16:creationId xmlns:a16="http://schemas.microsoft.com/office/drawing/2014/main" id="{0DF28BCF-DE99-EA46-82F6-B847927B6940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9A0D814-39BC-0F40-82CD-A07C8A4FF43D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1203497-954B-0E4D-8375-5CD7508C379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497A855-6815-9848-8DDB-75D144C5CBB7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2C203A-696F-BA43-8AB7-33FA9D396E07}"/>
              </a:ext>
            </a:extLst>
          </p:cNvPr>
          <p:cNvGrpSpPr/>
          <p:nvPr/>
        </p:nvGrpSpPr>
        <p:grpSpPr>
          <a:xfrm>
            <a:off x="683562" y="5254249"/>
            <a:ext cx="1065949" cy="1143588"/>
            <a:chOff x="6453494" y="2317132"/>
            <a:chExt cx="1969724" cy="204704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34CDE3-ED0E-A842-B688-89B2FC583AB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0571E79-87CE-E44A-A9A4-96C324F811ED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CFC0CF0-3C53-CC4E-85AE-F7E1382AD091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1F39917-0871-AA47-A15B-E43F30B4A67D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6886FF2-4A47-CC47-98CA-067C695294F2}"/>
              </a:ext>
            </a:extLst>
          </p:cNvPr>
          <p:cNvSpPr/>
          <p:nvPr/>
        </p:nvSpPr>
        <p:spPr>
          <a:xfrm>
            <a:off x="8283797" y="310191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A7601-D65B-9C47-B1D0-E4E2F7FEC730}"/>
              </a:ext>
            </a:extLst>
          </p:cNvPr>
          <p:cNvSpPr txBox="1"/>
          <p:nvPr/>
        </p:nvSpPr>
        <p:spPr>
          <a:xfrm>
            <a:off x="8664695" y="3584733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A32572A-CB20-8547-86FC-3B0841A91222}"/>
              </a:ext>
            </a:extLst>
          </p:cNvPr>
          <p:cNvGrpSpPr/>
          <p:nvPr/>
        </p:nvGrpSpPr>
        <p:grpSpPr>
          <a:xfrm>
            <a:off x="7707014" y="3310938"/>
            <a:ext cx="1977259" cy="1235919"/>
            <a:chOff x="1066800" y="2693267"/>
            <a:chExt cx="6781800" cy="3777314"/>
          </a:xfrm>
        </p:grpSpPr>
        <p:sp>
          <p:nvSpPr>
            <p:cNvPr id="152" name="Ellipse 98">
              <a:extLst>
                <a:ext uri="{FF2B5EF4-FFF2-40B4-BE49-F238E27FC236}">
                  <a16:creationId xmlns:a16="http://schemas.microsoft.com/office/drawing/2014/main" id="{D762C23B-EB3F-4D44-B031-AD1D4DA3E40D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C718DE3-4434-954E-A011-2296058AD0C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217AB88-6159-994F-8A92-AA260AC25FF5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50D4E4D-732C-9944-A043-D992C17DD6CA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EBDC93C-4CF9-CD45-A012-B81E085D049C}"/>
              </a:ext>
            </a:extLst>
          </p:cNvPr>
          <p:cNvGrpSpPr/>
          <p:nvPr/>
        </p:nvGrpSpPr>
        <p:grpSpPr>
          <a:xfrm>
            <a:off x="8171359" y="2877282"/>
            <a:ext cx="1065949" cy="1143588"/>
            <a:chOff x="6453494" y="2317132"/>
            <a:chExt cx="1969724" cy="2047043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39355E5-9974-AB47-A3BD-A33E806803D7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6630B10-CE88-0D4C-9E5A-4DD3E30DD368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0D4F74-E540-534B-B7AF-E119CA269F93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0BEA464-6CDA-C644-8BA4-D2F7577FC5C8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2" name="Isosceles Triangle 9">
            <a:extLst>
              <a:ext uri="{FF2B5EF4-FFF2-40B4-BE49-F238E27FC236}">
                <a16:creationId xmlns:a16="http://schemas.microsoft.com/office/drawing/2014/main" id="{4EC3FBAB-EF2F-B846-B361-1F2592033049}"/>
              </a:ext>
            </a:extLst>
          </p:cNvPr>
          <p:cNvSpPr/>
          <p:nvPr/>
        </p:nvSpPr>
        <p:spPr>
          <a:xfrm rot="6741482">
            <a:off x="7958591" y="1973474"/>
            <a:ext cx="465468" cy="894438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Notched Right Arrow 163">
            <a:extLst>
              <a:ext uri="{FF2B5EF4-FFF2-40B4-BE49-F238E27FC236}">
                <a16:creationId xmlns:a16="http://schemas.microsoft.com/office/drawing/2014/main" id="{66B9E0A1-FAD0-4644-B9A3-AA999D694C05}"/>
              </a:ext>
            </a:extLst>
          </p:cNvPr>
          <p:cNvSpPr/>
          <p:nvPr/>
        </p:nvSpPr>
        <p:spPr>
          <a:xfrm>
            <a:off x="7857130" y="1795717"/>
            <a:ext cx="747914" cy="499186"/>
          </a:xfrm>
          <a:prstGeom prst="notchedRightArrow">
            <a:avLst>
              <a:gd name="adj1" fmla="val 68499"/>
              <a:gd name="adj2" fmla="val 3612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1">
            <a:extLst>
              <a:ext uri="{FF2B5EF4-FFF2-40B4-BE49-F238E27FC236}">
                <a16:creationId xmlns:a16="http://schemas.microsoft.com/office/drawing/2014/main" id="{CB9FC991-5BCA-A647-B45D-6EFC192A081B}"/>
              </a:ext>
            </a:extLst>
          </p:cNvPr>
          <p:cNvSpPr/>
          <p:nvPr/>
        </p:nvSpPr>
        <p:spPr>
          <a:xfrm rot="16035654">
            <a:off x="7315922" y="14477411"/>
            <a:ext cx="984726" cy="902290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EF2BA-349C-1248-8A69-DC54F8DB27DF}"/>
              </a:ext>
            </a:extLst>
          </p:cNvPr>
          <p:cNvSpPr/>
          <p:nvPr/>
        </p:nvSpPr>
        <p:spPr>
          <a:xfrm>
            <a:off x="6799747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E6A6C58-E91C-834A-AE19-D590179869DC}"/>
              </a:ext>
            </a:extLst>
          </p:cNvPr>
          <p:cNvSpPr/>
          <p:nvPr/>
        </p:nvSpPr>
        <p:spPr>
          <a:xfrm>
            <a:off x="5507984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622E736-3045-7B4C-A98A-752D61D590D4}"/>
              </a:ext>
            </a:extLst>
          </p:cNvPr>
          <p:cNvSpPr/>
          <p:nvPr/>
        </p:nvSpPr>
        <p:spPr>
          <a:xfrm>
            <a:off x="4216142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1D91FD5-A62E-FE49-8182-96E31C175B01}"/>
              </a:ext>
            </a:extLst>
          </p:cNvPr>
          <p:cNvSpPr/>
          <p:nvPr/>
        </p:nvSpPr>
        <p:spPr>
          <a:xfrm>
            <a:off x="7035301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6CF1F0E-11D1-0E46-8A06-4FD366759058}"/>
              </a:ext>
            </a:extLst>
          </p:cNvPr>
          <p:cNvSpPr/>
          <p:nvPr/>
        </p:nvSpPr>
        <p:spPr>
          <a:xfrm>
            <a:off x="5743459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992B2B9-5C14-6940-A71A-E6A62E779DBE}"/>
              </a:ext>
            </a:extLst>
          </p:cNvPr>
          <p:cNvSpPr/>
          <p:nvPr/>
        </p:nvSpPr>
        <p:spPr>
          <a:xfrm>
            <a:off x="4451617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A72709B-D660-F742-A973-D96DA074B241}"/>
              </a:ext>
            </a:extLst>
          </p:cNvPr>
          <p:cNvSpPr/>
          <p:nvPr/>
        </p:nvSpPr>
        <p:spPr>
          <a:xfrm>
            <a:off x="6999908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F0914C4-FE47-494D-89E2-D40F33EC03AA}"/>
              </a:ext>
            </a:extLst>
          </p:cNvPr>
          <p:cNvSpPr/>
          <p:nvPr/>
        </p:nvSpPr>
        <p:spPr>
          <a:xfrm>
            <a:off x="5708066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50642FB-AF4E-3043-AB8F-F666B465A02F}"/>
              </a:ext>
            </a:extLst>
          </p:cNvPr>
          <p:cNvSpPr/>
          <p:nvPr/>
        </p:nvSpPr>
        <p:spPr>
          <a:xfrm>
            <a:off x="4416224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D988106-BC3D-A348-8917-942F6A71E863}"/>
              </a:ext>
            </a:extLst>
          </p:cNvPr>
          <p:cNvSpPr/>
          <p:nvPr/>
        </p:nvSpPr>
        <p:spPr>
          <a:xfrm>
            <a:off x="3124382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FE96A07-73F6-CE46-9845-5623ED82ED4A}"/>
              </a:ext>
            </a:extLst>
          </p:cNvPr>
          <p:cNvSpPr/>
          <p:nvPr/>
        </p:nvSpPr>
        <p:spPr>
          <a:xfrm>
            <a:off x="1832540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5FFCFC3-D41C-1345-9F89-A2C7AB727150}"/>
              </a:ext>
            </a:extLst>
          </p:cNvPr>
          <p:cNvSpPr/>
          <p:nvPr/>
        </p:nvSpPr>
        <p:spPr>
          <a:xfrm>
            <a:off x="7061314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C7633D-DDF9-8E4E-AE74-42020903636A}"/>
              </a:ext>
            </a:extLst>
          </p:cNvPr>
          <p:cNvSpPr/>
          <p:nvPr/>
        </p:nvSpPr>
        <p:spPr>
          <a:xfrm>
            <a:off x="5769472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3FCBB07-E07C-E543-9282-3C49895ABC8B}"/>
              </a:ext>
            </a:extLst>
          </p:cNvPr>
          <p:cNvSpPr/>
          <p:nvPr/>
        </p:nvSpPr>
        <p:spPr>
          <a:xfrm>
            <a:off x="4477630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A641094-4156-2945-9693-770564690D7B}"/>
              </a:ext>
            </a:extLst>
          </p:cNvPr>
          <p:cNvSpPr/>
          <p:nvPr/>
        </p:nvSpPr>
        <p:spPr>
          <a:xfrm>
            <a:off x="3185788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C177068-4B9A-9F43-89A4-0BEDDDFD987B}"/>
              </a:ext>
            </a:extLst>
          </p:cNvPr>
          <p:cNvSpPr/>
          <p:nvPr/>
        </p:nvSpPr>
        <p:spPr>
          <a:xfrm>
            <a:off x="1893946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57CD1EC-7336-6647-940E-8986E7838AA9}"/>
              </a:ext>
            </a:extLst>
          </p:cNvPr>
          <p:cNvSpPr/>
          <p:nvPr/>
        </p:nvSpPr>
        <p:spPr>
          <a:xfrm>
            <a:off x="5684236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C2956C-105C-B545-8679-F4743DA85142}"/>
              </a:ext>
            </a:extLst>
          </p:cNvPr>
          <p:cNvSpPr/>
          <p:nvPr/>
        </p:nvSpPr>
        <p:spPr>
          <a:xfrm>
            <a:off x="4392394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A499525-66D1-C546-BDFD-C2A774F8FEC0}"/>
              </a:ext>
            </a:extLst>
          </p:cNvPr>
          <p:cNvSpPr/>
          <p:nvPr/>
        </p:nvSpPr>
        <p:spPr>
          <a:xfrm>
            <a:off x="3100552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6611230-A3EA-0944-908D-3E633A457431}"/>
              </a:ext>
            </a:extLst>
          </p:cNvPr>
          <p:cNvSpPr/>
          <p:nvPr/>
        </p:nvSpPr>
        <p:spPr>
          <a:xfrm>
            <a:off x="1808710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B76C112-A6BD-9841-A70F-555CAFECFAC6}"/>
              </a:ext>
            </a:extLst>
          </p:cNvPr>
          <p:cNvSpPr/>
          <p:nvPr/>
        </p:nvSpPr>
        <p:spPr>
          <a:xfrm>
            <a:off x="6766906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EE9DD00-EFF8-C846-8837-3F4DA9FD1592}"/>
              </a:ext>
            </a:extLst>
          </p:cNvPr>
          <p:cNvSpPr/>
          <p:nvPr/>
        </p:nvSpPr>
        <p:spPr>
          <a:xfrm>
            <a:off x="5475064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4AA10E4-47EE-4045-839F-F6BE3A9265EA}"/>
              </a:ext>
            </a:extLst>
          </p:cNvPr>
          <p:cNvSpPr/>
          <p:nvPr/>
        </p:nvSpPr>
        <p:spPr>
          <a:xfrm>
            <a:off x="4183222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C1AFF77-E78B-9046-9F32-944A86661D58}"/>
              </a:ext>
            </a:extLst>
          </p:cNvPr>
          <p:cNvSpPr/>
          <p:nvPr/>
        </p:nvSpPr>
        <p:spPr>
          <a:xfrm>
            <a:off x="2891380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DCC5E68-94A5-7444-867D-089A9FE6C56C}"/>
              </a:ext>
            </a:extLst>
          </p:cNvPr>
          <p:cNvSpPr/>
          <p:nvPr/>
        </p:nvSpPr>
        <p:spPr>
          <a:xfrm>
            <a:off x="1599538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6-Point Star 76">
            <a:extLst>
              <a:ext uri="{FF2B5EF4-FFF2-40B4-BE49-F238E27FC236}">
                <a16:creationId xmlns:a16="http://schemas.microsoft.com/office/drawing/2014/main" id="{704E38BA-D97C-2F44-AFC2-F8E9EA8773D5}"/>
              </a:ext>
            </a:extLst>
          </p:cNvPr>
          <p:cNvSpPr/>
          <p:nvPr/>
        </p:nvSpPr>
        <p:spPr>
          <a:xfrm>
            <a:off x="844980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6-Point Star 76">
            <a:extLst>
              <a:ext uri="{FF2B5EF4-FFF2-40B4-BE49-F238E27FC236}">
                <a16:creationId xmlns:a16="http://schemas.microsoft.com/office/drawing/2014/main" id="{A58F1FE8-BED0-2F49-B930-4D8CD5B686E8}"/>
              </a:ext>
            </a:extLst>
          </p:cNvPr>
          <p:cNvSpPr/>
          <p:nvPr/>
        </p:nvSpPr>
        <p:spPr>
          <a:xfrm>
            <a:off x="861706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6-Point Star 76">
            <a:extLst>
              <a:ext uri="{FF2B5EF4-FFF2-40B4-BE49-F238E27FC236}">
                <a16:creationId xmlns:a16="http://schemas.microsoft.com/office/drawing/2014/main" id="{79841BDA-1EAA-9545-8766-3C192DAE266D}"/>
              </a:ext>
            </a:extLst>
          </p:cNvPr>
          <p:cNvSpPr/>
          <p:nvPr/>
        </p:nvSpPr>
        <p:spPr>
          <a:xfrm>
            <a:off x="878431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6-Point Star 76">
            <a:extLst>
              <a:ext uri="{FF2B5EF4-FFF2-40B4-BE49-F238E27FC236}">
                <a16:creationId xmlns:a16="http://schemas.microsoft.com/office/drawing/2014/main" id="{7E180015-7559-5341-8F5C-7F2831EEF4AA}"/>
              </a:ext>
            </a:extLst>
          </p:cNvPr>
          <p:cNvSpPr/>
          <p:nvPr/>
        </p:nvSpPr>
        <p:spPr>
          <a:xfrm>
            <a:off x="895157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6-Point Star 76">
            <a:extLst>
              <a:ext uri="{FF2B5EF4-FFF2-40B4-BE49-F238E27FC236}">
                <a16:creationId xmlns:a16="http://schemas.microsoft.com/office/drawing/2014/main" id="{9D3E301B-4FD0-4948-B1CD-F6AF79FB51C9}"/>
              </a:ext>
            </a:extLst>
          </p:cNvPr>
          <p:cNvSpPr/>
          <p:nvPr/>
        </p:nvSpPr>
        <p:spPr>
          <a:xfrm>
            <a:off x="9118829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6-Point Star 76">
            <a:extLst>
              <a:ext uri="{FF2B5EF4-FFF2-40B4-BE49-F238E27FC236}">
                <a16:creationId xmlns:a16="http://schemas.microsoft.com/office/drawing/2014/main" id="{D1C134EA-8514-B145-810F-45F7F8DE10D6}"/>
              </a:ext>
            </a:extLst>
          </p:cNvPr>
          <p:cNvSpPr/>
          <p:nvPr/>
        </p:nvSpPr>
        <p:spPr>
          <a:xfrm>
            <a:off x="866109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6-Point Star 76">
            <a:extLst>
              <a:ext uri="{FF2B5EF4-FFF2-40B4-BE49-F238E27FC236}">
                <a16:creationId xmlns:a16="http://schemas.microsoft.com/office/drawing/2014/main" id="{2895F8E2-63C4-F44C-95DF-D81569D81578}"/>
              </a:ext>
            </a:extLst>
          </p:cNvPr>
          <p:cNvSpPr/>
          <p:nvPr/>
        </p:nvSpPr>
        <p:spPr>
          <a:xfrm>
            <a:off x="882834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6-Point Star 76">
            <a:extLst>
              <a:ext uri="{FF2B5EF4-FFF2-40B4-BE49-F238E27FC236}">
                <a16:creationId xmlns:a16="http://schemas.microsoft.com/office/drawing/2014/main" id="{77C07641-589D-D444-9C8B-7711BEBA3F71}"/>
              </a:ext>
            </a:extLst>
          </p:cNvPr>
          <p:cNvSpPr/>
          <p:nvPr/>
        </p:nvSpPr>
        <p:spPr>
          <a:xfrm>
            <a:off x="899560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6-Point Star 76">
            <a:extLst>
              <a:ext uri="{FF2B5EF4-FFF2-40B4-BE49-F238E27FC236}">
                <a16:creationId xmlns:a16="http://schemas.microsoft.com/office/drawing/2014/main" id="{52C39E32-2177-C046-9E6E-23ADAE4CB252}"/>
              </a:ext>
            </a:extLst>
          </p:cNvPr>
          <p:cNvSpPr/>
          <p:nvPr/>
        </p:nvSpPr>
        <p:spPr>
          <a:xfrm>
            <a:off x="916285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6-Point Star 76">
            <a:extLst>
              <a:ext uri="{FF2B5EF4-FFF2-40B4-BE49-F238E27FC236}">
                <a16:creationId xmlns:a16="http://schemas.microsoft.com/office/drawing/2014/main" id="{0A9DAD6C-F581-104A-9E36-B72DBD597B3F}"/>
              </a:ext>
            </a:extLst>
          </p:cNvPr>
          <p:cNvSpPr/>
          <p:nvPr/>
        </p:nvSpPr>
        <p:spPr>
          <a:xfrm>
            <a:off x="9330111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6-Point Star 76">
            <a:extLst>
              <a:ext uri="{FF2B5EF4-FFF2-40B4-BE49-F238E27FC236}">
                <a16:creationId xmlns:a16="http://schemas.microsoft.com/office/drawing/2014/main" id="{2BFE4C9E-DA6D-274A-B73D-BF605931D9DC}"/>
              </a:ext>
            </a:extLst>
          </p:cNvPr>
          <p:cNvSpPr/>
          <p:nvPr/>
        </p:nvSpPr>
        <p:spPr>
          <a:xfrm>
            <a:off x="863715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6-Point Star 76">
            <a:extLst>
              <a:ext uri="{FF2B5EF4-FFF2-40B4-BE49-F238E27FC236}">
                <a16:creationId xmlns:a16="http://schemas.microsoft.com/office/drawing/2014/main" id="{CB85395E-2FDF-B744-A176-EA8335F4CB52}"/>
              </a:ext>
            </a:extLst>
          </p:cNvPr>
          <p:cNvSpPr/>
          <p:nvPr/>
        </p:nvSpPr>
        <p:spPr>
          <a:xfrm>
            <a:off x="880441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6-Point Star 76">
            <a:extLst>
              <a:ext uri="{FF2B5EF4-FFF2-40B4-BE49-F238E27FC236}">
                <a16:creationId xmlns:a16="http://schemas.microsoft.com/office/drawing/2014/main" id="{F6896E39-FD1A-6546-B26A-A23B85D874D2}"/>
              </a:ext>
            </a:extLst>
          </p:cNvPr>
          <p:cNvSpPr/>
          <p:nvPr/>
        </p:nvSpPr>
        <p:spPr>
          <a:xfrm>
            <a:off x="897166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6-Point Star 76">
            <a:extLst>
              <a:ext uri="{FF2B5EF4-FFF2-40B4-BE49-F238E27FC236}">
                <a16:creationId xmlns:a16="http://schemas.microsoft.com/office/drawing/2014/main" id="{F3999034-0DAB-894B-8934-FA4FD48A6001}"/>
              </a:ext>
            </a:extLst>
          </p:cNvPr>
          <p:cNvSpPr/>
          <p:nvPr/>
        </p:nvSpPr>
        <p:spPr>
          <a:xfrm>
            <a:off x="913892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6-Point Star 76">
            <a:extLst>
              <a:ext uri="{FF2B5EF4-FFF2-40B4-BE49-F238E27FC236}">
                <a16:creationId xmlns:a16="http://schemas.microsoft.com/office/drawing/2014/main" id="{58BE4A03-10E5-9248-8B2A-E4F56EBBFB09}"/>
              </a:ext>
            </a:extLst>
          </p:cNvPr>
          <p:cNvSpPr/>
          <p:nvPr/>
        </p:nvSpPr>
        <p:spPr>
          <a:xfrm>
            <a:off x="9306177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6EEC6-56F1-E443-BA50-2C04BD32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" y="12979399"/>
            <a:ext cx="673296" cy="792113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9C5D249-927A-C443-9C28-E25954DCF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071" y="10387389"/>
            <a:ext cx="673296" cy="792113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4" y="7971089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78" y="548985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79" y="3025107"/>
            <a:ext cx="673296" cy="79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E1B7C-3CEF-1E4A-A05E-B2D99691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32126" y="11903197"/>
            <a:ext cx="567137" cy="71638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C7768BA-DD05-C646-995C-5DCAC49F6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74452" y="6900538"/>
            <a:ext cx="567137" cy="71638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FA29DDD-ABF5-314B-A5F9-AED397768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3107116" y="1981072"/>
            <a:ext cx="567137" cy="7163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8EDE721A-DB87-F343-AA1E-284A0402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161922" y="9518147"/>
            <a:ext cx="584822" cy="62866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CB6D44A-0F99-F34C-AD17-C1596B7F4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200993" y="4489089"/>
            <a:ext cx="584822" cy="628663"/>
          </a:xfrm>
          <a:prstGeom prst="rect">
            <a:avLst/>
          </a:prstGeom>
        </p:spPr>
      </p:pic>
      <p:pic>
        <p:nvPicPr>
          <p:cNvPr id="332" name="Picture 7">
            <a:extLst>
              <a:ext uri="{FF2B5EF4-FFF2-40B4-BE49-F238E27FC236}">
                <a16:creationId xmlns:a16="http://schemas.microsoft.com/office/drawing/2014/main" id="{934CDDD2-B30E-9944-9BE3-5DC8276B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898" y="14681814"/>
            <a:ext cx="1429391" cy="4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444E0061-E83C-2342-9332-FEF7BCF7A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9230"/>
              </p:ext>
            </p:extLst>
          </p:nvPr>
        </p:nvGraphicFramePr>
        <p:xfrm>
          <a:off x="320686" y="1107013"/>
          <a:ext cx="2311666" cy="412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38">
                  <a:extLst>
                    <a:ext uri="{9D8B030D-6E8A-4147-A177-3AD203B41FA5}">
                      <a16:colId xmlns:a16="http://schemas.microsoft.com/office/drawing/2014/main" val="3185464999"/>
                    </a:ext>
                  </a:extLst>
                </a:gridCol>
                <a:gridCol w="1812528">
                  <a:extLst>
                    <a:ext uri="{9D8B030D-6E8A-4147-A177-3AD203B41FA5}">
                      <a16:colId xmlns:a16="http://schemas.microsoft.com/office/drawing/2014/main" val="4156271430"/>
                    </a:ext>
                  </a:extLst>
                </a:gridCol>
              </a:tblGrid>
              <a:tr h="2559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Year 7 Survival Top Tips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24924"/>
                  </a:ext>
                </a:extLst>
              </a:tr>
              <a:tr h="63647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and revise vocabulary regularly, approximately 10 words a week.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5608"/>
                  </a:ext>
                </a:extLst>
              </a:tr>
              <a:tr h="359436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Revise little and often: aim to do 15 minutes of practice a day.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0817"/>
                  </a:ext>
                </a:extLst>
              </a:tr>
              <a:tr h="575526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Create flashcards of vocabulary per unit that you study, on cards or online to help you memorise key vocabulary.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916198"/>
                  </a:ext>
                </a:extLst>
              </a:tr>
              <a:tr h="739962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Have a positive attitude to learning. You might find learning a language challenging but if you try, you will succeed!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1033"/>
                  </a:ext>
                </a:extLst>
              </a:tr>
              <a:tr h="575526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The more you practice, the more you know, the more you remember, the more you can do!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572172"/>
                  </a:ext>
                </a:extLst>
              </a:tr>
            </a:tbl>
          </a:graphicData>
        </a:graphic>
      </p:graphicFrame>
      <p:sp>
        <p:nvSpPr>
          <p:cNvPr id="163" name="Isosceles Triangle 9">
            <a:extLst>
              <a:ext uri="{FF2B5EF4-FFF2-40B4-BE49-F238E27FC236}">
                <a16:creationId xmlns:a16="http://schemas.microsoft.com/office/drawing/2014/main" id="{1D61F891-A2EC-2944-9C1B-BD9B309F6014}"/>
              </a:ext>
            </a:extLst>
          </p:cNvPr>
          <p:cNvSpPr/>
          <p:nvPr/>
        </p:nvSpPr>
        <p:spPr>
          <a:xfrm rot="2820000" flipH="1">
            <a:off x="7754643" y="1273103"/>
            <a:ext cx="499187" cy="834021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gradFill>
            <a:gsLst>
              <a:gs pos="0">
                <a:srgbClr val="63CA30"/>
              </a:gs>
              <a:gs pos="100000">
                <a:srgbClr val="0D911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2018775" y="7472582"/>
            <a:ext cx="61525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ighlight>
                  <a:srgbClr val="FFFF00"/>
                </a:highlight>
              </a:rPr>
              <a:t>All about my school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Saying what subject you study; using -</a:t>
            </a:r>
            <a:r>
              <a:rPr lang="en-US" sz="1400" dirty="0" err="1"/>
              <a:t>ar</a:t>
            </a:r>
            <a:r>
              <a:rPr lang="en-US" sz="1400" dirty="0"/>
              <a:t> verbs to say what ‘we’ do.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Giving opinions about school subjects; </a:t>
            </a:r>
            <a:r>
              <a:rPr lang="es-ES" sz="1400" dirty="0" err="1"/>
              <a:t>using</a:t>
            </a:r>
            <a:r>
              <a:rPr lang="es-ES" sz="1400" dirty="0"/>
              <a:t> me gusta(n) + el/la/los/las.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Describing your school; using the words for ‘a’, ‘some’ and ‘the’ (plural definite and indefinite articles).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Talking about break time; using the present tense of regular  -er and -</a:t>
            </a:r>
            <a:r>
              <a:rPr lang="en-US" sz="1400" dirty="0" err="1"/>
              <a:t>ir</a:t>
            </a:r>
            <a:r>
              <a:rPr lang="en-US" sz="1400" dirty="0"/>
              <a:t> verbs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Reading &amp; understanding details about schools.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1437818" y="12468714"/>
            <a:ext cx="4643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highlight>
                  <a:srgbClr val="FFFF00"/>
                </a:highlight>
              </a:rPr>
              <a:t>Introduction to Spanish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Introduction to Spanish/ phonics &amp;  pronunciation.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Introducing yourself; using </a:t>
            </a:r>
            <a:r>
              <a:rPr lang="es-ES" sz="1200" dirty="0" err="1"/>
              <a:t>definite</a:t>
            </a:r>
            <a:r>
              <a:rPr lang="es-ES" sz="1200" dirty="0"/>
              <a:t> </a:t>
            </a:r>
            <a:r>
              <a:rPr lang="es-ES" sz="1200" dirty="0" err="1"/>
              <a:t>articles</a:t>
            </a:r>
            <a:r>
              <a:rPr lang="es-ES" sz="1200" dirty="0"/>
              <a:t> (el, la, los, las) and </a:t>
            </a:r>
            <a:r>
              <a:rPr lang="es-ES" sz="1200" dirty="0" err="1"/>
              <a:t>introducing</a:t>
            </a:r>
            <a:r>
              <a:rPr lang="es-ES" sz="1200" dirty="0"/>
              <a:t> </a:t>
            </a:r>
            <a:r>
              <a:rPr lang="es-ES" sz="1200" dirty="0" err="1"/>
              <a:t>verb</a:t>
            </a:r>
            <a:r>
              <a:rPr lang="es-ES" sz="1200" dirty="0"/>
              <a:t> </a:t>
            </a:r>
            <a:r>
              <a:rPr lang="es-ES" sz="1200" dirty="0" err="1"/>
              <a:t>endings</a:t>
            </a:r>
            <a:r>
              <a:rPr lang="es-ES" sz="1200" dirty="0"/>
              <a:t>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Talking about your personality; using adjectives that end in -o/-a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Talking about age, brothers and sisters; using </a:t>
            </a:r>
            <a:r>
              <a:rPr lang="es-ES" sz="1200" dirty="0"/>
              <a:t>tener (</a:t>
            </a:r>
            <a:r>
              <a:rPr lang="es-ES" sz="1200" dirty="0" err="1"/>
              <a:t>present</a:t>
            </a:r>
            <a:r>
              <a:rPr lang="es-ES" sz="1200" dirty="0"/>
              <a:t>, singular)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Saying when your birthday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Talking about your pets; using </a:t>
            </a:r>
            <a:r>
              <a:rPr lang="en-GB" sz="1200" dirty="0"/>
              <a:t>adjective forms.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506491" y="10299763"/>
            <a:ext cx="6186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ighlight>
                  <a:srgbClr val="FFFF00"/>
                </a:highlight>
              </a:rPr>
              <a:t>All about my hobbies / free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Saying what you like to do; giving opinions using me </a:t>
            </a:r>
            <a:r>
              <a:rPr lang="en-US" sz="1400" dirty="0" err="1"/>
              <a:t>gusta</a:t>
            </a:r>
            <a:r>
              <a:rPr lang="en-US" sz="1400" dirty="0"/>
              <a:t> + infinitive.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Saying what you do in your spare time; using the present tense (</a:t>
            </a:r>
            <a:r>
              <a:rPr lang="en-US" sz="1400" dirty="0" err="1"/>
              <a:t>ar</a:t>
            </a:r>
            <a:r>
              <a:rPr lang="en-US" sz="1400" dirty="0"/>
              <a:t> verbs).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Talking about weather &amp; activities; using </a:t>
            </a:r>
            <a:r>
              <a:rPr lang="en-US" sz="1400" dirty="0" err="1"/>
              <a:t>cuando</a:t>
            </a:r>
            <a:r>
              <a:rPr lang="en-US" sz="1400" dirty="0"/>
              <a:t>/when.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Saying what sports you do; using irregular verbs such as  </a:t>
            </a:r>
            <a:r>
              <a:rPr lang="en-US" sz="1400" dirty="0" err="1"/>
              <a:t>hacer</a:t>
            </a:r>
            <a:r>
              <a:rPr lang="en-US" sz="1400" dirty="0"/>
              <a:t>.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1806639" y="5303674"/>
            <a:ext cx="5325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ighlight>
                  <a:srgbClr val="FFFF00"/>
                </a:highlight>
              </a:rPr>
              <a:t>All about my family and friends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Describing your family; using possessive adjectives.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Describing your hair and eye </a:t>
            </a:r>
            <a:r>
              <a:rPr lang="en-US" sz="1200" dirty="0" err="1"/>
              <a:t>colour</a:t>
            </a:r>
            <a:r>
              <a:rPr lang="en-US" sz="1200" dirty="0"/>
              <a:t>; using </a:t>
            </a:r>
            <a:r>
              <a:rPr lang="es-ES" sz="1200" dirty="0"/>
              <a:t>irregular </a:t>
            </a:r>
            <a:r>
              <a:rPr lang="es-ES" sz="1200" dirty="0" err="1"/>
              <a:t>verbs</a:t>
            </a:r>
            <a:r>
              <a:rPr lang="es-ES" sz="1200" dirty="0"/>
              <a:t> tener and ser.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Saying what other people look like; using agreement of adjectives with nouns.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Describing where you live; using the verb </a:t>
            </a:r>
            <a:r>
              <a:rPr lang="en-US" sz="1200" dirty="0" err="1"/>
              <a:t>estar</a:t>
            </a:r>
            <a:r>
              <a:rPr lang="en-US" sz="1200" dirty="0"/>
              <a:t> (to be).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Reading about the carnival in Cádiz and celebrating festivals with family .</a:t>
            </a:r>
          </a:p>
        </p:txBody>
      </p:sp>
      <p:pic>
        <p:nvPicPr>
          <p:cNvPr id="1074" name="Picture 50" descr="rosette Icon 164431">
            <a:extLst>
              <a:ext uri="{FF2B5EF4-FFF2-40B4-BE49-F238E27FC236}">
                <a16:creationId xmlns:a16="http://schemas.microsoft.com/office/drawing/2014/main" id="{019F9F30-629C-C24F-BB77-810F08FF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460" y="1164505"/>
            <a:ext cx="601470" cy="6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7">
            <a:extLst>
              <a:ext uri="{FF2B5EF4-FFF2-40B4-BE49-F238E27FC236}">
                <a16:creationId xmlns:a16="http://schemas.microsoft.com/office/drawing/2014/main" id="{CA67A7EF-ADC2-2A4D-9082-CCAF9B42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304" y="16388464"/>
            <a:ext cx="3563983" cy="107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Books, Master, School, Education, Teach">
            <a:extLst>
              <a:ext uri="{FF2B5EF4-FFF2-40B4-BE49-F238E27FC236}">
                <a16:creationId xmlns:a16="http://schemas.microsoft.com/office/drawing/2014/main" id="{684639C5-9F36-4601-A692-82AD7B2E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21" y="7641512"/>
            <a:ext cx="661964" cy="6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76E35-326E-D441-933C-FB1C0BFC074C}"/>
              </a:ext>
            </a:extLst>
          </p:cNvPr>
          <p:cNvSpPr txBox="1"/>
          <p:nvPr/>
        </p:nvSpPr>
        <p:spPr>
          <a:xfrm>
            <a:off x="-7772400" y="2286000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0" y="475011"/>
            <a:ext cx="1059826" cy="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C4E4C2-350E-65E0-45ED-5F339CFA498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6" y="422916"/>
            <a:ext cx="1059826" cy="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44C0DC-82D0-C117-5E2C-62801BEAD5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4308" y="12106071"/>
            <a:ext cx="702677" cy="536455"/>
          </a:xfrm>
          <a:prstGeom prst="rect">
            <a:avLst/>
          </a:prstGeom>
        </p:spPr>
      </p:pic>
      <p:pic>
        <p:nvPicPr>
          <p:cNvPr id="12" name="Picture 75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5987D13-76F6-675F-897A-071D28A5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58" y="13771495"/>
            <a:ext cx="502391" cy="5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9" descr="Calendar&#10;&#10;Description automatically generated">
            <a:extLst>
              <a:ext uri="{FF2B5EF4-FFF2-40B4-BE49-F238E27FC236}">
                <a16:creationId xmlns:a16="http://schemas.microsoft.com/office/drawing/2014/main" id="{7721D89C-55DF-3984-BBFE-8D0D776D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36" y="13729537"/>
            <a:ext cx="757095" cy="7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5">
            <a:extLst>
              <a:ext uri="{FF2B5EF4-FFF2-40B4-BE49-F238E27FC236}">
                <a16:creationId xmlns:a16="http://schemas.microsoft.com/office/drawing/2014/main" id="{9AE88136-9CC4-A966-1C7E-5B2D81E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150" y="12523567"/>
            <a:ext cx="224479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cs typeface="Calibri" panose="020F0502020204030204" pitchFamily="34" charset="0"/>
              </a:rPr>
              <a:t>26</a:t>
            </a:r>
            <a:r>
              <a:rPr lang="en-US" altLang="en-US" sz="1200" baseline="30000" dirty="0">
                <a:cs typeface="Calibri" panose="020F0502020204030204" pitchFamily="34" charset="0"/>
              </a:rPr>
              <a:t>th</a:t>
            </a:r>
            <a:r>
              <a:rPr lang="en-US" altLang="en-US" sz="1200" dirty="0">
                <a:cs typeface="Calibri" panose="020F0502020204030204" pitchFamily="34" charset="0"/>
              </a:rPr>
              <a:t> September_ European day of languages- Language competition.</a:t>
            </a:r>
          </a:p>
          <a:p>
            <a:pPr algn="ctr" eaLnBrk="1" hangingPunct="1"/>
            <a:r>
              <a:rPr lang="en-US" altLang="en-US" sz="1200" dirty="0">
                <a:cs typeface="Calibri" panose="020F0502020204030204" pitchFamily="34" charset="0"/>
              </a:rPr>
              <a:t> The beginning of a lifelong love for language learning!</a:t>
            </a:r>
          </a:p>
        </p:txBody>
      </p:sp>
      <p:pic>
        <p:nvPicPr>
          <p:cNvPr id="18" name="Graphic 461" descr="Classroom">
            <a:extLst>
              <a:ext uri="{FF2B5EF4-FFF2-40B4-BE49-F238E27FC236}">
                <a16:creationId xmlns:a16="http://schemas.microsoft.com/office/drawing/2014/main" id="{5585DD71-0089-6DB6-5B38-B4FF0411A2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54018" y="8346006"/>
            <a:ext cx="529704" cy="732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B53D6D-DC62-C6F3-58FB-6D0F970D438C}"/>
              </a:ext>
            </a:extLst>
          </p:cNvPr>
          <p:cNvSpPr txBox="1"/>
          <p:nvPr/>
        </p:nvSpPr>
        <p:spPr>
          <a:xfrm>
            <a:off x="4974654" y="1291871"/>
            <a:ext cx="326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highlight>
                  <a:srgbClr val="FFFF00"/>
                </a:highlight>
              </a:rPr>
              <a:t>Review of Learning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9C675-8CE4-FDC3-9A9B-9C0D442B49A5}"/>
              </a:ext>
            </a:extLst>
          </p:cNvPr>
          <p:cNvSpPr txBox="1"/>
          <p:nvPr/>
        </p:nvSpPr>
        <p:spPr>
          <a:xfrm>
            <a:off x="7475868" y="2391544"/>
            <a:ext cx="864826" cy="1384995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Memorise</a:t>
            </a:r>
          </a:p>
          <a:p>
            <a:pPr algn="ctr"/>
            <a:endParaRPr lang="en-GB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Revise</a:t>
            </a:r>
          </a:p>
          <a:p>
            <a:pPr algn="ctr"/>
            <a:endParaRPr lang="en-GB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Practise</a:t>
            </a:r>
          </a:p>
          <a:p>
            <a:pPr algn="ctr"/>
            <a:endParaRPr lang="en-GB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</a:t>
            </a:r>
          </a:p>
        </p:txBody>
      </p:sp>
      <p:pic>
        <p:nvPicPr>
          <p:cNvPr id="27" name="Picture 198" descr="Shape&#10;&#10;Description automatically generated with low confidence">
            <a:extLst>
              <a:ext uri="{FF2B5EF4-FFF2-40B4-BE49-F238E27FC236}">
                <a16:creationId xmlns:a16="http://schemas.microsoft.com/office/drawing/2014/main" id="{ABC5B560-B7A0-745A-91F9-361F9CC128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35" y="1128347"/>
            <a:ext cx="815975" cy="814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455" descr="Alarm clock">
            <a:extLst>
              <a:ext uri="{FF2B5EF4-FFF2-40B4-BE49-F238E27FC236}">
                <a16:creationId xmlns:a16="http://schemas.microsoft.com/office/drawing/2014/main" id="{FCE4B7B1-0649-B340-F4E4-7801E72AEA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79699" y="2443928"/>
            <a:ext cx="582033" cy="568940"/>
          </a:xfrm>
          <a:prstGeom prst="rect">
            <a:avLst/>
          </a:prstGeom>
        </p:spPr>
      </p:pic>
      <p:sp>
        <p:nvSpPr>
          <p:cNvPr id="8" name="AutoShape 2" descr="Flag of Spai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33152" y="10269533"/>
            <a:ext cx="571359" cy="3199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35359" y="4953954"/>
            <a:ext cx="1072640" cy="803445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3377976" y="2841897"/>
            <a:ext cx="41100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ighlight>
                  <a:srgbClr val="FFFF00"/>
                </a:highlight>
              </a:rPr>
              <a:t>My City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Describing town and village; using ‘a’, ‘some’ and ‘many’ in Spanish.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Telling the time; using the verb </a:t>
            </a:r>
            <a:r>
              <a:rPr lang="en-US" sz="1200" dirty="0" err="1"/>
              <a:t>ir</a:t>
            </a:r>
            <a:r>
              <a:rPr lang="en-US" sz="1200" dirty="0"/>
              <a:t> (to go).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Ordering food in a café; using the verb </a:t>
            </a:r>
            <a:r>
              <a:rPr lang="en-US" sz="1200" dirty="0" err="1"/>
              <a:t>querer</a:t>
            </a:r>
            <a:r>
              <a:rPr lang="en-US" sz="1200" dirty="0"/>
              <a:t> (to want).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Talking about plans in the weekend; using the near future tense.</a:t>
            </a:r>
          </a:p>
        </p:txBody>
      </p:sp>
      <p:pic>
        <p:nvPicPr>
          <p:cNvPr id="11" name="Picture 2" descr="a beautifully decorated tree twinkling lights and a dreamy bokeh background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12" y="9996021"/>
            <a:ext cx="364391" cy="5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TextBox 95">
            <a:extLst>
              <a:ext uri="{FF2B5EF4-FFF2-40B4-BE49-F238E27FC236}">
                <a16:creationId xmlns:a16="http://schemas.microsoft.com/office/drawing/2014/main" id="{9AE88136-9CC4-A966-1C7E-5B2D81E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523" y="11084220"/>
            <a:ext cx="1216731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cs typeface="Calibri" panose="020F0502020204030204" pitchFamily="34" charset="0"/>
              </a:rPr>
              <a:t>Hispanic festivals.</a:t>
            </a:r>
          </a:p>
          <a:p>
            <a:pPr algn="ctr" eaLnBrk="1" hangingPunct="1"/>
            <a:r>
              <a:rPr lang="en-US" altLang="en-US" sz="1000" dirty="0">
                <a:cs typeface="Calibri" panose="020F0502020204030204" pitchFamily="34" charset="0"/>
              </a:rPr>
              <a:t>La </a:t>
            </a:r>
            <a:r>
              <a:rPr lang="en-US" altLang="en-US" sz="1000" dirty="0" err="1">
                <a:cs typeface="Calibri" panose="020F0502020204030204" pitchFamily="34" charset="0"/>
              </a:rPr>
              <a:t>Navidad</a:t>
            </a:r>
            <a:r>
              <a:rPr lang="en-US" altLang="en-US" sz="1000" dirty="0">
                <a:cs typeface="Calibri" panose="020F0502020204030204" pitchFamily="34" charset="0"/>
              </a:rPr>
              <a:t> &amp; el </a:t>
            </a:r>
            <a:r>
              <a:rPr lang="en-US" altLang="en-US" sz="1000" dirty="0" err="1">
                <a:cs typeface="Calibri" panose="020F0502020204030204" pitchFamily="34" charset="0"/>
              </a:rPr>
              <a:t>Dia</a:t>
            </a:r>
            <a:r>
              <a:rPr lang="en-US" altLang="en-US" sz="1000" dirty="0">
                <a:cs typeface="Calibri" panose="020F0502020204030204" pitchFamily="34" charset="0"/>
              </a:rPr>
              <a:t> de </a:t>
            </a:r>
            <a:r>
              <a:rPr lang="en-US" altLang="en-US" sz="1000" dirty="0" err="1">
                <a:cs typeface="Calibri" panose="020F0502020204030204" pitchFamily="34" charset="0"/>
              </a:rPr>
              <a:t>los</a:t>
            </a:r>
            <a:r>
              <a:rPr lang="en-US" altLang="en-US" sz="1000" dirty="0">
                <a:cs typeface="Calibri" panose="020F0502020204030204" pitchFamily="34" charset="0"/>
              </a:rPr>
              <a:t> </a:t>
            </a:r>
            <a:r>
              <a:rPr lang="en-US" altLang="en-US" sz="1000" dirty="0" err="1">
                <a:cs typeface="Calibri" panose="020F0502020204030204" pitchFamily="34" charset="0"/>
              </a:rPr>
              <a:t>muertos</a:t>
            </a:r>
            <a:r>
              <a:rPr lang="en-US" altLang="en-US" sz="1000" dirty="0"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5" name="AutoShape 4" descr="Penpal-Based Writing Skill Teachin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67265" y="6918188"/>
            <a:ext cx="739026" cy="670133"/>
          </a:xfrm>
          <a:prstGeom prst="rect">
            <a:avLst/>
          </a:prstGeom>
        </p:spPr>
      </p:pic>
      <p:pic>
        <p:nvPicPr>
          <p:cNvPr id="1030" name="Picture 6" descr="a series of people from the world of peopl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34" y="5715724"/>
            <a:ext cx="882660" cy="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16712" y="2489659"/>
            <a:ext cx="502823" cy="415287"/>
          </a:xfrm>
          <a:prstGeom prst="rect">
            <a:avLst/>
          </a:prstGeom>
        </p:spPr>
      </p:pic>
      <p:sp>
        <p:nvSpPr>
          <p:cNvPr id="180" name="TextBox 95">
            <a:extLst>
              <a:ext uri="{FF2B5EF4-FFF2-40B4-BE49-F238E27FC236}">
                <a16:creationId xmlns:a16="http://schemas.microsoft.com/office/drawing/2014/main" id="{9AE88136-9CC4-A966-1C7E-5B2D81E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477" y="8906190"/>
            <a:ext cx="203185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cs typeface="Calibri" panose="020F0502020204030204" pitchFamily="34" charset="0"/>
              </a:rPr>
              <a:t>Sending letters to Spain. </a:t>
            </a:r>
          </a:p>
        </p:txBody>
      </p:sp>
      <p:sp>
        <p:nvSpPr>
          <p:cNvPr id="181" name="TextBox 95">
            <a:extLst>
              <a:ext uri="{FF2B5EF4-FFF2-40B4-BE49-F238E27FC236}">
                <a16:creationId xmlns:a16="http://schemas.microsoft.com/office/drawing/2014/main" id="{9AE88136-9CC4-A966-1C7E-5B2D81E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07" y="4366827"/>
            <a:ext cx="251788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cs typeface="Calibri" panose="020F0502020204030204" pitchFamily="34" charset="0"/>
              </a:rPr>
              <a:t>Design and label your dream room. </a:t>
            </a:r>
          </a:p>
        </p:txBody>
      </p:sp>
      <p:sp>
        <p:nvSpPr>
          <p:cNvPr id="21" name="AutoShape 10" descr="Sanako UK Ltd - The Bee Competiti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98844" y="1807765"/>
            <a:ext cx="602638" cy="602638"/>
          </a:xfrm>
          <a:prstGeom prst="rect">
            <a:avLst/>
          </a:prstGeom>
        </p:spPr>
      </p:pic>
      <p:sp>
        <p:nvSpPr>
          <p:cNvPr id="185" name="TextBox 95">
            <a:extLst>
              <a:ext uri="{FF2B5EF4-FFF2-40B4-BE49-F238E27FC236}">
                <a16:creationId xmlns:a16="http://schemas.microsoft.com/office/drawing/2014/main" id="{9AE88136-9CC4-A966-1C7E-5B2D81E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774" y="1888494"/>
            <a:ext cx="207106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cs typeface="Calibri" panose="020F0502020204030204" pitchFamily="34" charset="0"/>
              </a:rPr>
              <a:t>Translation Bee Competition &amp; Spanish breakfast experience.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13905" y="10648486"/>
            <a:ext cx="694696" cy="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6331" y="0"/>
            <a:ext cx="9726896" cy="178017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76761" y="255087"/>
            <a:ext cx="9366739" cy="1722277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DFA900F3-921A-274F-926E-3E87029C1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661" y="15139810"/>
            <a:ext cx="4172362" cy="140954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39737" y="14508672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-62547" y="12309270"/>
            <a:ext cx="3447941" cy="2305429"/>
          </a:xfrm>
          <a:prstGeom prst="blockArc">
            <a:avLst>
              <a:gd name="adj1" fmla="val 10775024"/>
              <a:gd name="adj2" fmla="val 189716"/>
              <a:gd name="adj3" fmla="val 291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263726" y="127540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6045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460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50C0D89-EEB2-744C-8F78-77CE951B8BF9}"/>
              </a:ext>
            </a:extLst>
          </p:cNvPr>
          <p:cNvSpPr txBox="1"/>
          <p:nvPr/>
        </p:nvSpPr>
        <p:spPr>
          <a:xfrm>
            <a:off x="4092085" y="10541539"/>
            <a:ext cx="1331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4556096" y="6859183"/>
            <a:ext cx="237661" cy="4631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348353" y="1873218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Summer Holidays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8460675" y="2309725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Next Level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47937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008491" y="1385142"/>
            <a:ext cx="1556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Move on to Year 9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37848" y="379738"/>
            <a:ext cx="9133087" cy="7949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Journey Map </a:t>
            </a:r>
          </a:p>
          <a:p>
            <a:pPr algn="ctr"/>
            <a:r>
              <a:rPr lang="en-GB" sz="2400" u="sng">
                <a:solidFill>
                  <a:schemeClr val="tx1">
                    <a:lumMod val="95000"/>
                    <a:lumOff val="5000"/>
                  </a:schemeClr>
                </a:solidFill>
              </a:rPr>
              <a:t>YEAR 8 </a:t>
            </a:r>
            <a:r>
              <a:rPr lang="en-GB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SPANISH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87988-5306-4262-9A46-2F78AA386422}"/>
              </a:ext>
            </a:extLst>
          </p:cNvPr>
          <p:cNvSpPr txBox="1"/>
          <p:nvPr/>
        </p:nvSpPr>
        <p:spPr>
          <a:xfrm>
            <a:off x="8644624" y="13236911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1089398" y="1482083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AC09A0-687F-984C-ADF9-99CFEFE2EE74}"/>
              </a:ext>
            </a:extLst>
          </p:cNvPr>
          <p:cNvSpPr/>
          <p:nvPr/>
        </p:nvSpPr>
        <p:spPr>
          <a:xfrm>
            <a:off x="3726679" y="4279481"/>
            <a:ext cx="4328584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4B4D65-D385-BD4F-A1C3-C745C1FF09FF}"/>
              </a:ext>
            </a:extLst>
          </p:cNvPr>
          <p:cNvSpPr/>
          <p:nvPr/>
        </p:nvSpPr>
        <p:spPr>
          <a:xfrm>
            <a:off x="1639737" y="6765659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1F62A6-0920-EA48-8084-89C5EB14D770}"/>
              </a:ext>
            </a:extLst>
          </p:cNvPr>
          <p:cNvSpPr/>
          <p:nvPr/>
        </p:nvSpPr>
        <p:spPr>
          <a:xfrm>
            <a:off x="1639737" y="11738015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112BA6-23B5-DE46-A8F8-B0954C55FCD5}"/>
              </a:ext>
            </a:extLst>
          </p:cNvPr>
          <p:cNvSpPr/>
          <p:nvPr/>
        </p:nvSpPr>
        <p:spPr>
          <a:xfrm>
            <a:off x="3726679" y="1793303"/>
            <a:ext cx="4281811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0029DE-EFBC-0A48-A9C3-F3081D6BD7E4}"/>
              </a:ext>
            </a:extLst>
          </p:cNvPr>
          <p:cNvSpPr/>
          <p:nvPr/>
        </p:nvSpPr>
        <p:spPr>
          <a:xfrm>
            <a:off x="1639737" y="9251373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Block Arc 90">
            <a:extLst>
              <a:ext uri="{FF2B5EF4-FFF2-40B4-BE49-F238E27FC236}">
                <a16:creationId xmlns:a16="http://schemas.microsoft.com/office/drawing/2014/main" id="{C70CDBFF-F3EE-F644-8277-275B3C16BC09}"/>
              </a:ext>
            </a:extLst>
          </p:cNvPr>
          <p:cNvSpPr/>
          <p:nvPr/>
        </p:nvSpPr>
        <p:spPr>
          <a:xfrm rot="16200000">
            <a:off x="73386" y="7143593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Block Arc 91">
            <a:extLst>
              <a:ext uri="{FF2B5EF4-FFF2-40B4-BE49-F238E27FC236}">
                <a16:creationId xmlns:a16="http://schemas.microsoft.com/office/drawing/2014/main" id="{CC835EBC-AFD6-D144-98B4-3C34F4603433}"/>
              </a:ext>
            </a:extLst>
          </p:cNvPr>
          <p:cNvSpPr/>
          <p:nvPr/>
        </p:nvSpPr>
        <p:spPr>
          <a:xfrm rot="16200000">
            <a:off x="2280536" y="2166779"/>
            <a:ext cx="3163461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lock Arc 92">
            <a:extLst>
              <a:ext uri="{FF2B5EF4-FFF2-40B4-BE49-F238E27FC236}">
                <a16:creationId xmlns:a16="http://schemas.microsoft.com/office/drawing/2014/main" id="{8BFC2FDC-48F4-4043-BEB6-BA11A307D690}"/>
              </a:ext>
            </a:extLst>
          </p:cNvPr>
          <p:cNvSpPr/>
          <p:nvPr/>
        </p:nvSpPr>
        <p:spPr>
          <a:xfrm rot="5400000">
            <a:off x="6408782" y="9625008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id="{E036D9F5-9E45-1945-A88B-E982EE885525}"/>
              </a:ext>
            </a:extLst>
          </p:cNvPr>
          <p:cNvSpPr/>
          <p:nvPr/>
        </p:nvSpPr>
        <p:spPr>
          <a:xfrm rot="5400000">
            <a:off x="6408276" y="4659000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BEE6CEC-4B9F-8949-AB8E-0983A5DC25AB}"/>
              </a:ext>
            </a:extLst>
          </p:cNvPr>
          <p:cNvGrpSpPr/>
          <p:nvPr/>
        </p:nvGrpSpPr>
        <p:grpSpPr>
          <a:xfrm>
            <a:off x="7838701" y="13574305"/>
            <a:ext cx="1977259" cy="1235919"/>
            <a:chOff x="1066800" y="2693267"/>
            <a:chExt cx="6781800" cy="3777314"/>
          </a:xfrm>
        </p:grpSpPr>
        <p:sp>
          <p:nvSpPr>
            <p:cNvPr id="96" name="Ellipse 98">
              <a:extLst>
                <a:ext uri="{FF2B5EF4-FFF2-40B4-BE49-F238E27FC236}">
                  <a16:creationId xmlns:a16="http://schemas.microsoft.com/office/drawing/2014/main" id="{C4B474F9-285D-3A4E-8505-C681FE530596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E3A01AF-6AA1-3049-9B4D-5097C5FFCAF4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2CB325-5873-1145-96B6-7790825B04C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AC25F1F-DCBA-6F43-A88A-6DF9251A6673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23382C1-D1B3-A944-86DE-C041417498DD}"/>
              </a:ext>
            </a:extLst>
          </p:cNvPr>
          <p:cNvGrpSpPr/>
          <p:nvPr/>
        </p:nvGrpSpPr>
        <p:grpSpPr>
          <a:xfrm>
            <a:off x="8303843" y="13251929"/>
            <a:ext cx="1065949" cy="1143588"/>
            <a:chOff x="6453494" y="2317132"/>
            <a:chExt cx="1969724" cy="204704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0ED1754-FD42-324B-8A12-F0B73A293C98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BF62FB9-0FD6-BF48-BD5A-909489EC6B62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CEE111F-50D4-F24A-B359-62E57B061DC2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F7A5C2-974B-0642-B2B5-0B40008F30DA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5BD3F5AE-7376-5941-B7F0-37179B39E513}"/>
              </a:ext>
            </a:extLst>
          </p:cNvPr>
          <p:cNvSpPr/>
          <p:nvPr/>
        </p:nvSpPr>
        <p:spPr>
          <a:xfrm>
            <a:off x="592705" y="1030062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872BA2-FBEC-AC4F-83F4-A7F64A651A53}"/>
              </a:ext>
            </a:extLst>
          </p:cNvPr>
          <p:cNvSpPr txBox="1"/>
          <p:nvPr/>
        </p:nvSpPr>
        <p:spPr>
          <a:xfrm>
            <a:off x="1136163" y="10783446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D7DA30-2D0D-7C49-9AC3-2A66E8AEF1E1}"/>
              </a:ext>
            </a:extLst>
          </p:cNvPr>
          <p:cNvGrpSpPr/>
          <p:nvPr/>
        </p:nvGrpSpPr>
        <p:grpSpPr>
          <a:xfrm>
            <a:off x="15922" y="10509651"/>
            <a:ext cx="1977259" cy="1235919"/>
            <a:chOff x="1066800" y="2693267"/>
            <a:chExt cx="6781800" cy="3777314"/>
          </a:xfrm>
        </p:grpSpPr>
        <p:sp>
          <p:nvSpPr>
            <p:cNvPr id="109" name="Ellipse 98">
              <a:extLst>
                <a:ext uri="{FF2B5EF4-FFF2-40B4-BE49-F238E27FC236}">
                  <a16:creationId xmlns:a16="http://schemas.microsoft.com/office/drawing/2014/main" id="{4AFEB335-0FD6-C049-9282-FEE9F6A0AD45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D6A6F7B-F77B-6D45-9E09-4D56FBD6860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9D2C4AE-57A5-634D-8AAF-46CB76D8CB6E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1A4490C-FEC4-9B49-8980-595F8C05483D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508A59-749C-A848-B837-8C36ABCD99BA}"/>
              </a:ext>
            </a:extLst>
          </p:cNvPr>
          <p:cNvGrpSpPr/>
          <p:nvPr/>
        </p:nvGrpSpPr>
        <p:grpSpPr>
          <a:xfrm>
            <a:off x="480267" y="10108073"/>
            <a:ext cx="1065949" cy="1111510"/>
            <a:chOff x="6453494" y="2374552"/>
            <a:chExt cx="1969724" cy="198962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1FCE7F-673A-594E-A1AD-34F5C6EDB8CF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F585282-BA96-1342-B6B5-F38DB3B3E5F2}"/>
                </a:ext>
              </a:extLst>
            </p:cNvPr>
            <p:cNvSpPr/>
            <p:nvPr/>
          </p:nvSpPr>
          <p:spPr>
            <a:xfrm>
              <a:off x="6535478" y="2405609"/>
              <a:ext cx="1741715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78AAE3-E5E5-1949-A7C7-7A6BC89A61E7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48EF7CF-E003-5941-A4CC-05942F294215}"/>
                </a:ext>
              </a:extLst>
            </p:cNvPr>
            <p:cNvSpPr txBox="1"/>
            <p:nvPr/>
          </p:nvSpPr>
          <p:spPr>
            <a:xfrm>
              <a:off x="6822059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FE5B871E-17BD-A140-8738-E6EFF535966B}"/>
              </a:ext>
            </a:extLst>
          </p:cNvPr>
          <p:cNvSpPr/>
          <p:nvPr/>
        </p:nvSpPr>
        <p:spPr>
          <a:xfrm>
            <a:off x="8264857" y="779230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B58E927-9AAE-1B44-B3CC-AF9FEA3C5327}"/>
              </a:ext>
            </a:extLst>
          </p:cNvPr>
          <p:cNvSpPr txBox="1"/>
          <p:nvPr/>
        </p:nvSpPr>
        <p:spPr>
          <a:xfrm>
            <a:off x="8645755" y="8275129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8F5BAE-ABB9-6F4C-B5A5-F7789C1AF3C2}"/>
              </a:ext>
            </a:extLst>
          </p:cNvPr>
          <p:cNvGrpSpPr/>
          <p:nvPr/>
        </p:nvGrpSpPr>
        <p:grpSpPr>
          <a:xfrm>
            <a:off x="7688074" y="8001334"/>
            <a:ext cx="1977259" cy="1235919"/>
            <a:chOff x="1066800" y="2693267"/>
            <a:chExt cx="6781800" cy="3777314"/>
          </a:xfrm>
        </p:grpSpPr>
        <p:sp>
          <p:nvSpPr>
            <p:cNvPr id="121" name="Ellipse 98">
              <a:extLst>
                <a:ext uri="{FF2B5EF4-FFF2-40B4-BE49-F238E27FC236}">
                  <a16:creationId xmlns:a16="http://schemas.microsoft.com/office/drawing/2014/main" id="{4FBEDAF6-7464-6C40-A124-596761F60817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AE61AC-F41C-B343-932A-5D61DAD002FC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4AF8B-A56E-9E4E-AF8A-DBC621AD251B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B3769AB-035E-0043-B607-14E3EA08BBF6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0FBF37-4FF9-134E-A241-8CBFFE834D14}"/>
              </a:ext>
            </a:extLst>
          </p:cNvPr>
          <p:cNvGrpSpPr/>
          <p:nvPr/>
        </p:nvGrpSpPr>
        <p:grpSpPr>
          <a:xfrm>
            <a:off x="8152419" y="7567678"/>
            <a:ext cx="1065949" cy="1143588"/>
            <a:chOff x="6453494" y="2317132"/>
            <a:chExt cx="1969724" cy="204704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96D44C-54F5-5642-81F8-D00C92F9AA4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684F5A-BA0B-EC45-B3A7-A9BD7062E83E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13A6B8F-8889-B541-99F6-B22AC06B127F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82D11CA-EB20-5D4D-A2A7-8F27470D72AC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AFDFD0ED-BD75-CD48-88BB-6572479084D0}"/>
              </a:ext>
            </a:extLst>
          </p:cNvPr>
          <p:cNvSpPr/>
          <p:nvPr/>
        </p:nvSpPr>
        <p:spPr>
          <a:xfrm>
            <a:off x="1819513" y="540534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E9452A-E4DB-974C-B350-3DAD8ACF4F29}"/>
              </a:ext>
            </a:extLst>
          </p:cNvPr>
          <p:cNvSpPr txBox="1"/>
          <p:nvPr/>
        </p:nvSpPr>
        <p:spPr>
          <a:xfrm>
            <a:off x="2378357" y="5882265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0E66922-3EC5-4E41-AE09-4285920E6762}"/>
              </a:ext>
            </a:extLst>
          </p:cNvPr>
          <p:cNvGrpSpPr/>
          <p:nvPr/>
        </p:nvGrpSpPr>
        <p:grpSpPr>
          <a:xfrm>
            <a:off x="257117" y="5667348"/>
            <a:ext cx="1977259" cy="1235919"/>
            <a:chOff x="1066800" y="2693267"/>
            <a:chExt cx="6781800" cy="3777314"/>
          </a:xfrm>
        </p:grpSpPr>
        <p:sp>
          <p:nvSpPr>
            <p:cNvPr id="134" name="Ellipse 98">
              <a:extLst>
                <a:ext uri="{FF2B5EF4-FFF2-40B4-BE49-F238E27FC236}">
                  <a16:creationId xmlns:a16="http://schemas.microsoft.com/office/drawing/2014/main" id="{0DF28BCF-DE99-EA46-82F6-B847927B6940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9A0D814-39BC-0F40-82CD-A07C8A4FF43D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1203497-954B-0E4D-8375-5CD7508C379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497A855-6815-9848-8DDB-75D144C5CBB7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2C203A-696F-BA43-8AB7-33FA9D396E07}"/>
              </a:ext>
            </a:extLst>
          </p:cNvPr>
          <p:cNvGrpSpPr/>
          <p:nvPr/>
        </p:nvGrpSpPr>
        <p:grpSpPr>
          <a:xfrm>
            <a:off x="770460" y="5298848"/>
            <a:ext cx="1065949" cy="1143588"/>
            <a:chOff x="6453494" y="2317132"/>
            <a:chExt cx="1969724" cy="204704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34CDE3-ED0E-A842-B688-89B2FC583AB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0571E79-87CE-E44A-A9A4-96C324F811ED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CFC0CF0-3C53-CC4E-85AE-F7E1382AD091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1F39917-0871-AA47-A15B-E43F30B4A67D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6886FF2-4A47-CC47-98CA-067C695294F2}"/>
              </a:ext>
            </a:extLst>
          </p:cNvPr>
          <p:cNvSpPr/>
          <p:nvPr/>
        </p:nvSpPr>
        <p:spPr>
          <a:xfrm>
            <a:off x="8283797" y="310191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A7601-D65B-9C47-B1D0-E4E2F7FEC730}"/>
              </a:ext>
            </a:extLst>
          </p:cNvPr>
          <p:cNvSpPr txBox="1"/>
          <p:nvPr/>
        </p:nvSpPr>
        <p:spPr>
          <a:xfrm>
            <a:off x="8664695" y="3584733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A32572A-CB20-8547-86FC-3B0841A91222}"/>
              </a:ext>
            </a:extLst>
          </p:cNvPr>
          <p:cNvGrpSpPr/>
          <p:nvPr/>
        </p:nvGrpSpPr>
        <p:grpSpPr>
          <a:xfrm>
            <a:off x="7707014" y="3310938"/>
            <a:ext cx="1977259" cy="1235919"/>
            <a:chOff x="1066800" y="2693267"/>
            <a:chExt cx="6781800" cy="3777314"/>
          </a:xfrm>
        </p:grpSpPr>
        <p:sp>
          <p:nvSpPr>
            <p:cNvPr id="152" name="Ellipse 98">
              <a:extLst>
                <a:ext uri="{FF2B5EF4-FFF2-40B4-BE49-F238E27FC236}">
                  <a16:creationId xmlns:a16="http://schemas.microsoft.com/office/drawing/2014/main" id="{D762C23B-EB3F-4D44-B031-AD1D4DA3E40D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C718DE3-4434-954E-A011-2296058AD0C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217AB88-6159-994F-8A92-AA260AC25FF5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50D4E4D-732C-9944-A043-D992C17DD6CA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EBDC93C-4CF9-CD45-A012-B81E085D049C}"/>
              </a:ext>
            </a:extLst>
          </p:cNvPr>
          <p:cNvGrpSpPr/>
          <p:nvPr/>
        </p:nvGrpSpPr>
        <p:grpSpPr>
          <a:xfrm>
            <a:off x="8171359" y="2877282"/>
            <a:ext cx="1065949" cy="1143588"/>
            <a:chOff x="6453494" y="2317132"/>
            <a:chExt cx="1969724" cy="2047043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39355E5-9974-AB47-A3BD-A33E806803D7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6630B10-CE88-0D4C-9E5A-4DD3E30DD368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0D4F74-E540-534B-B7AF-E119CA269F93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0BEA464-6CDA-C644-8BA4-D2F7577FC5C8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2" name="Isosceles Triangle 9">
            <a:extLst>
              <a:ext uri="{FF2B5EF4-FFF2-40B4-BE49-F238E27FC236}">
                <a16:creationId xmlns:a16="http://schemas.microsoft.com/office/drawing/2014/main" id="{4EC3FBAB-EF2F-B846-B361-1F2592033049}"/>
              </a:ext>
            </a:extLst>
          </p:cNvPr>
          <p:cNvSpPr/>
          <p:nvPr/>
        </p:nvSpPr>
        <p:spPr>
          <a:xfrm rot="6741482">
            <a:off x="7958591" y="1973474"/>
            <a:ext cx="465468" cy="894438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Notched Right Arrow 163">
            <a:extLst>
              <a:ext uri="{FF2B5EF4-FFF2-40B4-BE49-F238E27FC236}">
                <a16:creationId xmlns:a16="http://schemas.microsoft.com/office/drawing/2014/main" id="{66B9E0A1-FAD0-4644-B9A3-AA999D694C05}"/>
              </a:ext>
            </a:extLst>
          </p:cNvPr>
          <p:cNvSpPr/>
          <p:nvPr/>
        </p:nvSpPr>
        <p:spPr>
          <a:xfrm>
            <a:off x="7857130" y="1795717"/>
            <a:ext cx="747914" cy="499186"/>
          </a:xfrm>
          <a:prstGeom prst="notchedRightArrow">
            <a:avLst>
              <a:gd name="adj1" fmla="val 68499"/>
              <a:gd name="adj2" fmla="val 3612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1">
            <a:extLst>
              <a:ext uri="{FF2B5EF4-FFF2-40B4-BE49-F238E27FC236}">
                <a16:creationId xmlns:a16="http://schemas.microsoft.com/office/drawing/2014/main" id="{CB9FC991-5BCA-A647-B45D-6EFC192A081B}"/>
              </a:ext>
            </a:extLst>
          </p:cNvPr>
          <p:cNvSpPr/>
          <p:nvPr/>
        </p:nvSpPr>
        <p:spPr>
          <a:xfrm rot="16035654">
            <a:off x="7315922" y="14477411"/>
            <a:ext cx="984726" cy="902290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EF2BA-349C-1248-8A69-DC54F8DB27DF}"/>
              </a:ext>
            </a:extLst>
          </p:cNvPr>
          <p:cNvSpPr/>
          <p:nvPr/>
        </p:nvSpPr>
        <p:spPr>
          <a:xfrm>
            <a:off x="6799826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E6A6C58-E91C-834A-AE19-D590179869DC}"/>
              </a:ext>
            </a:extLst>
          </p:cNvPr>
          <p:cNvSpPr/>
          <p:nvPr/>
        </p:nvSpPr>
        <p:spPr>
          <a:xfrm>
            <a:off x="5507984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622E736-3045-7B4C-A98A-752D61D590D4}"/>
              </a:ext>
            </a:extLst>
          </p:cNvPr>
          <p:cNvSpPr/>
          <p:nvPr/>
        </p:nvSpPr>
        <p:spPr>
          <a:xfrm>
            <a:off x="4216142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1D91FD5-A62E-FE49-8182-96E31C175B01}"/>
              </a:ext>
            </a:extLst>
          </p:cNvPr>
          <p:cNvSpPr/>
          <p:nvPr/>
        </p:nvSpPr>
        <p:spPr>
          <a:xfrm>
            <a:off x="7035301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6CF1F0E-11D1-0E46-8A06-4FD366759058}"/>
              </a:ext>
            </a:extLst>
          </p:cNvPr>
          <p:cNvSpPr/>
          <p:nvPr/>
        </p:nvSpPr>
        <p:spPr>
          <a:xfrm>
            <a:off x="5743459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992B2B9-5C14-6940-A71A-E6A62E779DBE}"/>
              </a:ext>
            </a:extLst>
          </p:cNvPr>
          <p:cNvSpPr/>
          <p:nvPr/>
        </p:nvSpPr>
        <p:spPr>
          <a:xfrm>
            <a:off x="4451617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A72709B-D660-F742-A973-D96DA074B241}"/>
              </a:ext>
            </a:extLst>
          </p:cNvPr>
          <p:cNvSpPr/>
          <p:nvPr/>
        </p:nvSpPr>
        <p:spPr>
          <a:xfrm>
            <a:off x="6999908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F0914C4-FE47-494D-89E2-D40F33EC03AA}"/>
              </a:ext>
            </a:extLst>
          </p:cNvPr>
          <p:cNvSpPr/>
          <p:nvPr/>
        </p:nvSpPr>
        <p:spPr>
          <a:xfrm>
            <a:off x="5708066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50642FB-AF4E-3043-AB8F-F666B465A02F}"/>
              </a:ext>
            </a:extLst>
          </p:cNvPr>
          <p:cNvSpPr/>
          <p:nvPr/>
        </p:nvSpPr>
        <p:spPr>
          <a:xfrm>
            <a:off x="4416224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D988106-BC3D-A348-8917-942F6A71E863}"/>
              </a:ext>
            </a:extLst>
          </p:cNvPr>
          <p:cNvSpPr/>
          <p:nvPr/>
        </p:nvSpPr>
        <p:spPr>
          <a:xfrm>
            <a:off x="3124382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FE96A07-73F6-CE46-9845-5623ED82ED4A}"/>
              </a:ext>
            </a:extLst>
          </p:cNvPr>
          <p:cNvSpPr/>
          <p:nvPr/>
        </p:nvSpPr>
        <p:spPr>
          <a:xfrm>
            <a:off x="1832540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5FFCFC3-D41C-1345-9F89-A2C7AB727150}"/>
              </a:ext>
            </a:extLst>
          </p:cNvPr>
          <p:cNvSpPr/>
          <p:nvPr/>
        </p:nvSpPr>
        <p:spPr>
          <a:xfrm>
            <a:off x="7061314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C7633D-DDF9-8E4E-AE74-42020903636A}"/>
              </a:ext>
            </a:extLst>
          </p:cNvPr>
          <p:cNvSpPr/>
          <p:nvPr/>
        </p:nvSpPr>
        <p:spPr>
          <a:xfrm>
            <a:off x="5769472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3FCBB07-E07C-E543-9282-3C49895ABC8B}"/>
              </a:ext>
            </a:extLst>
          </p:cNvPr>
          <p:cNvSpPr/>
          <p:nvPr/>
        </p:nvSpPr>
        <p:spPr>
          <a:xfrm>
            <a:off x="4477630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A641094-4156-2945-9693-770564690D7B}"/>
              </a:ext>
            </a:extLst>
          </p:cNvPr>
          <p:cNvSpPr/>
          <p:nvPr/>
        </p:nvSpPr>
        <p:spPr>
          <a:xfrm>
            <a:off x="3185788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C177068-4B9A-9F43-89A4-0BEDDDFD987B}"/>
              </a:ext>
            </a:extLst>
          </p:cNvPr>
          <p:cNvSpPr/>
          <p:nvPr/>
        </p:nvSpPr>
        <p:spPr>
          <a:xfrm>
            <a:off x="1893946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80506C8-4DE4-BE43-85BE-B5EDCD50678D}"/>
              </a:ext>
            </a:extLst>
          </p:cNvPr>
          <p:cNvSpPr/>
          <p:nvPr/>
        </p:nvSpPr>
        <p:spPr>
          <a:xfrm>
            <a:off x="6976078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57CD1EC-7336-6647-940E-8986E7838AA9}"/>
              </a:ext>
            </a:extLst>
          </p:cNvPr>
          <p:cNvSpPr/>
          <p:nvPr/>
        </p:nvSpPr>
        <p:spPr>
          <a:xfrm>
            <a:off x="5684236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C2956C-105C-B545-8679-F4743DA85142}"/>
              </a:ext>
            </a:extLst>
          </p:cNvPr>
          <p:cNvSpPr/>
          <p:nvPr/>
        </p:nvSpPr>
        <p:spPr>
          <a:xfrm>
            <a:off x="4392394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A499525-66D1-C546-BDFD-C2A774F8FEC0}"/>
              </a:ext>
            </a:extLst>
          </p:cNvPr>
          <p:cNvSpPr/>
          <p:nvPr/>
        </p:nvSpPr>
        <p:spPr>
          <a:xfrm>
            <a:off x="3100552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6611230-A3EA-0944-908D-3E633A457431}"/>
              </a:ext>
            </a:extLst>
          </p:cNvPr>
          <p:cNvSpPr/>
          <p:nvPr/>
        </p:nvSpPr>
        <p:spPr>
          <a:xfrm>
            <a:off x="1808710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B76C112-A6BD-9841-A70F-555CAFECFAC6}"/>
              </a:ext>
            </a:extLst>
          </p:cNvPr>
          <p:cNvSpPr/>
          <p:nvPr/>
        </p:nvSpPr>
        <p:spPr>
          <a:xfrm>
            <a:off x="6766906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EE9DD00-EFF8-C846-8837-3F4DA9FD1592}"/>
              </a:ext>
            </a:extLst>
          </p:cNvPr>
          <p:cNvSpPr/>
          <p:nvPr/>
        </p:nvSpPr>
        <p:spPr>
          <a:xfrm>
            <a:off x="5475064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4AA10E4-47EE-4045-839F-F6BE3A9265EA}"/>
              </a:ext>
            </a:extLst>
          </p:cNvPr>
          <p:cNvSpPr/>
          <p:nvPr/>
        </p:nvSpPr>
        <p:spPr>
          <a:xfrm>
            <a:off x="4183222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C1AFF77-E78B-9046-9F32-944A86661D58}"/>
              </a:ext>
            </a:extLst>
          </p:cNvPr>
          <p:cNvSpPr/>
          <p:nvPr/>
        </p:nvSpPr>
        <p:spPr>
          <a:xfrm>
            <a:off x="2891380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DCC5E68-94A5-7444-867D-089A9FE6C56C}"/>
              </a:ext>
            </a:extLst>
          </p:cNvPr>
          <p:cNvSpPr/>
          <p:nvPr/>
        </p:nvSpPr>
        <p:spPr>
          <a:xfrm>
            <a:off x="1599538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227957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6-Point Star 76">
            <a:extLst>
              <a:ext uri="{FF2B5EF4-FFF2-40B4-BE49-F238E27FC236}">
                <a16:creationId xmlns:a16="http://schemas.microsoft.com/office/drawing/2014/main" id="{704E38BA-D97C-2F44-AFC2-F8E9EA8773D5}"/>
              </a:ext>
            </a:extLst>
          </p:cNvPr>
          <p:cNvSpPr/>
          <p:nvPr/>
        </p:nvSpPr>
        <p:spPr>
          <a:xfrm>
            <a:off x="844980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6-Point Star 76">
            <a:extLst>
              <a:ext uri="{FF2B5EF4-FFF2-40B4-BE49-F238E27FC236}">
                <a16:creationId xmlns:a16="http://schemas.microsoft.com/office/drawing/2014/main" id="{A58F1FE8-BED0-2F49-B930-4D8CD5B686E8}"/>
              </a:ext>
            </a:extLst>
          </p:cNvPr>
          <p:cNvSpPr/>
          <p:nvPr/>
        </p:nvSpPr>
        <p:spPr>
          <a:xfrm>
            <a:off x="861706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6-Point Star 76">
            <a:extLst>
              <a:ext uri="{FF2B5EF4-FFF2-40B4-BE49-F238E27FC236}">
                <a16:creationId xmlns:a16="http://schemas.microsoft.com/office/drawing/2014/main" id="{79841BDA-1EAA-9545-8766-3C192DAE266D}"/>
              </a:ext>
            </a:extLst>
          </p:cNvPr>
          <p:cNvSpPr/>
          <p:nvPr/>
        </p:nvSpPr>
        <p:spPr>
          <a:xfrm>
            <a:off x="878431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6-Point Star 76">
            <a:extLst>
              <a:ext uri="{FF2B5EF4-FFF2-40B4-BE49-F238E27FC236}">
                <a16:creationId xmlns:a16="http://schemas.microsoft.com/office/drawing/2014/main" id="{7E180015-7559-5341-8F5C-7F2831EEF4AA}"/>
              </a:ext>
            </a:extLst>
          </p:cNvPr>
          <p:cNvSpPr/>
          <p:nvPr/>
        </p:nvSpPr>
        <p:spPr>
          <a:xfrm>
            <a:off x="895157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6-Point Star 76">
            <a:extLst>
              <a:ext uri="{FF2B5EF4-FFF2-40B4-BE49-F238E27FC236}">
                <a16:creationId xmlns:a16="http://schemas.microsoft.com/office/drawing/2014/main" id="{9D3E301B-4FD0-4948-B1CD-F6AF79FB51C9}"/>
              </a:ext>
            </a:extLst>
          </p:cNvPr>
          <p:cNvSpPr/>
          <p:nvPr/>
        </p:nvSpPr>
        <p:spPr>
          <a:xfrm>
            <a:off x="9118829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6-Point Star 76">
            <a:extLst>
              <a:ext uri="{FF2B5EF4-FFF2-40B4-BE49-F238E27FC236}">
                <a16:creationId xmlns:a16="http://schemas.microsoft.com/office/drawing/2014/main" id="{D1C134EA-8514-B145-810F-45F7F8DE10D6}"/>
              </a:ext>
            </a:extLst>
          </p:cNvPr>
          <p:cNvSpPr/>
          <p:nvPr/>
        </p:nvSpPr>
        <p:spPr>
          <a:xfrm>
            <a:off x="866109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6-Point Star 76">
            <a:extLst>
              <a:ext uri="{FF2B5EF4-FFF2-40B4-BE49-F238E27FC236}">
                <a16:creationId xmlns:a16="http://schemas.microsoft.com/office/drawing/2014/main" id="{2895F8E2-63C4-F44C-95DF-D81569D81578}"/>
              </a:ext>
            </a:extLst>
          </p:cNvPr>
          <p:cNvSpPr/>
          <p:nvPr/>
        </p:nvSpPr>
        <p:spPr>
          <a:xfrm>
            <a:off x="882834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6-Point Star 76">
            <a:extLst>
              <a:ext uri="{FF2B5EF4-FFF2-40B4-BE49-F238E27FC236}">
                <a16:creationId xmlns:a16="http://schemas.microsoft.com/office/drawing/2014/main" id="{77C07641-589D-D444-9C8B-7711BEBA3F71}"/>
              </a:ext>
            </a:extLst>
          </p:cNvPr>
          <p:cNvSpPr/>
          <p:nvPr/>
        </p:nvSpPr>
        <p:spPr>
          <a:xfrm>
            <a:off x="899560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6-Point Star 76">
            <a:extLst>
              <a:ext uri="{FF2B5EF4-FFF2-40B4-BE49-F238E27FC236}">
                <a16:creationId xmlns:a16="http://schemas.microsoft.com/office/drawing/2014/main" id="{52C39E32-2177-C046-9E6E-23ADAE4CB252}"/>
              </a:ext>
            </a:extLst>
          </p:cNvPr>
          <p:cNvSpPr/>
          <p:nvPr/>
        </p:nvSpPr>
        <p:spPr>
          <a:xfrm>
            <a:off x="916285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6-Point Star 76">
            <a:extLst>
              <a:ext uri="{FF2B5EF4-FFF2-40B4-BE49-F238E27FC236}">
                <a16:creationId xmlns:a16="http://schemas.microsoft.com/office/drawing/2014/main" id="{0A9DAD6C-F581-104A-9E36-B72DBD597B3F}"/>
              </a:ext>
            </a:extLst>
          </p:cNvPr>
          <p:cNvSpPr/>
          <p:nvPr/>
        </p:nvSpPr>
        <p:spPr>
          <a:xfrm>
            <a:off x="9330111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6-Point Star 76">
            <a:extLst>
              <a:ext uri="{FF2B5EF4-FFF2-40B4-BE49-F238E27FC236}">
                <a16:creationId xmlns:a16="http://schemas.microsoft.com/office/drawing/2014/main" id="{2BFE4C9E-DA6D-274A-B73D-BF605931D9DC}"/>
              </a:ext>
            </a:extLst>
          </p:cNvPr>
          <p:cNvSpPr/>
          <p:nvPr/>
        </p:nvSpPr>
        <p:spPr>
          <a:xfrm>
            <a:off x="863715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6-Point Star 76">
            <a:extLst>
              <a:ext uri="{FF2B5EF4-FFF2-40B4-BE49-F238E27FC236}">
                <a16:creationId xmlns:a16="http://schemas.microsoft.com/office/drawing/2014/main" id="{CB85395E-2FDF-B744-A176-EA8335F4CB52}"/>
              </a:ext>
            </a:extLst>
          </p:cNvPr>
          <p:cNvSpPr/>
          <p:nvPr/>
        </p:nvSpPr>
        <p:spPr>
          <a:xfrm>
            <a:off x="880441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6-Point Star 76">
            <a:extLst>
              <a:ext uri="{FF2B5EF4-FFF2-40B4-BE49-F238E27FC236}">
                <a16:creationId xmlns:a16="http://schemas.microsoft.com/office/drawing/2014/main" id="{F6896E39-FD1A-6546-B26A-A23B85D874D2}"/>
              </a:ext>
            </a:extLst>
          </p:cNvPr>
          <p:cNvSpPr/>
          <p:nvPr/>
        </p:nvSpPr>
        <p:spPr>
          <a:xfrm>
            <a:off x="897166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6-Point Star 76">
            <a:extLst>
              <a:ext uri="{FF2B5EF4-FFF2-40B4-BE49-F238E27FC236}">
                <a16:creationId xmlns:a16="http://schemas.microsoft.com/office/drawing/2014/main" id="{F3999034-0DAB-894B-8934-FA4FD48A6001}"/>
              </a:ext>
            </a:extLst>
          </p:cNvPr>
          <p:cNvSpPr/>
          <p:nvPr/>
        </p:nvSpPr>
        <p:spPr>
          <a:xfrm>
            <a:off x="913892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6-Point Star 76">
            <a:extLst>
              <a:ext uri="{FF2B5EF4-FFF2-40B4-BE49-F238E27FC236}">
                <a16:creationId xmlns:a16="http://schemas.microsoft.com/office/drawing/2014/main" id="{58BE4A03-10E5-9248-8B2A-E4F56EBBFB09}"/>
              </a:ext>
            </a:extLst>
          </p:cNvPr>
          <p:cNvSpPr/>
          <p:nvPr/>
        </p:nvSpPr>
        <p:spPr>
          <a:xfrm>
            <a:off x="9306177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557633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188730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216985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54665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969274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7298950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62862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958302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828797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6EEC6-56F1-E443-BA50-2C04BD32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" y="12979399"/>
            <a:ext cx="673296" cy="792113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9C5D249-927A-C443-9C28-E25954DCF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071" y="10387389"/>
            <a:ext cx="673296" cy="792113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4" y="7971089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78" y="548985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79" y="3025107"/>
            <a:ext cx="673296" cy="79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E1B7C-3CEF-1E4A-A05E-B2D99691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32126" y="11903197"/>
            <a:ext cx="567137" cy="71638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C7768BA-DD05-C646-995C-5DCAC49F6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74452" y="6900538"/>
            <a:ext cx="567137" cy="71638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FA29DDD-ABF5-314B-A5F9-AED397768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3107116" y="1981072"/>
            <a:ext cx="567137" cy="7163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8EDE721A-DB87-F343-AA1E-284A0402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161922" y="9518147"/>
            <a:ext cx="584822" cy="62866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CB6D44A-0F99-F34C-AD17-C1596B7F4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200993" y="4489089"/>
            <a:ext cx="584822" cy="628663"/>
          </a:xfrm>
          <a:prstGeom prst="rect">
            <a:avLst/>
          </a:prstGeom>
        </p:spPr>
      </p:pic>
      <p:pic>
        <p:nvPicPr>
          <p:cNvPr id="332" name="Picture 7">
            <a:extLst>
              <a:ext uri="{FF2B5EF4-FFF2-40B4-BE49-F238E27FC236}">
                <a16:creationId xmlns:a16="http://schemas.microsoft.com/office/drawing/2014/main" id="{934CDDD2-B30E-9944-9BE3-5DC8276B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898" y="14681814"/>
            <a:ext cx="1429391" cy="4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444E0061-E83C-2342-9332-FEF7BCF7A48A}"/>
              </a:ext>
            </a:extLst>
          </p:cNvPr>
          <p:cNvGraphicFramePr>
            <a:graphicFrameLocks noGrp="1"/>
          </p:cNvGraphicFramePr>
          <p:nvPr/>
        </p:nvGraphicFramePr>
        <p:xfrm>
          <a:off x="320686" y="1640767"/>
          <a:ext cx="2270821" cy="3819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328">
                  <a:extLst>
                    <a:ext uri="{9D8B030D-6E8A-4147-A177-3AD203B41FA5}">
                      <a16:colId xmlns:a16="http://schemas.microsoft.com/office/drawing/2014/main" val="3185464999"/>
                    </a:ext>
                  </a:extLst>
                </a:gridCol>
                <a:gridCol w="1635493">
                  <a:extLst>
                    <a:ext uri="{9D8B030D-6E8A-4147-A177-3AD203B41FA5}">
                      <a16:colId xmlns:a16="http://schemas.microsoft.com/office/drawing/2014/main" val="4156271430"/>
                    </a:ext>
                  </a:extLst>
                </a:gridCol>
              </a:tblGrid>
              <a:tr h="2863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Year 8 Survival Top Tips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24924"/>
                  </a:ext>
                </a:extLst>
              </a:tr>
              <a:tr h="653205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and revise vocabulary regularly, approximately 20 words a week.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5608"/>
                  </a:ext>
                </a:extLst>
              </a:tr>
              <a:tr h="653205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how to ask, “How do you say X?” in the language and use it often.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0817"/>
                  </a:ext>
                </a:extLst>
              </a:tr>
              <a:tr h="50950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Download relevant apps to revise: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Memrise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DuoLingo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WordReference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916198"/>
                  </a:ext>
                </a:extLst>
              </a:tr>
              <a:tr h="50950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Set achievable and specific learning goals with a time limit.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1033"/>
                  </a:ext>
                </a:extLst>
              </a:tr>
              <a:tr h="653205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Allow yourself to make mistakes, even silly ones. They help you learn!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572172"/>
                  </a:ext>
                </a:extLst>
              </a:tr>
            </a:tbl>
          </a:graphicData>
        </a:graphic>
      </p:graphicFrame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183057" y="1206192"/>
            <a:ext cx="1250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SKILS DEVELOPED</a:t>
            </a:r>
            <a:endParaRPr lang="en-US" sz="1100" dirty="0"/>
          </a:p>
        </p:txBody>
      </p:sp>
      <p:sp>
        <p:nvSpPr>
          <p:cNvPr id="163" name="Isosceles Triangle 9">
            <a:extLst>
              <a:ext uri="{FF2B5EF4-FFF2-40B4-BE49-F238E27FC236}">
                <a16:creationId xmlns:a16="http://schemas.microsoft.com/office/drawing/2014/main" id="{1D61F891-A2EC-2944-9C1B-BD9B309F6014}"/>
              </a:ext>
            </a:extLst>
          </p:cNvPr>
          <p:cNvSpPr/>
          <p:nvPr/>
        </p:nvSpPr>
        <p:spPr>
          <a:xfrm rot="2820000" flipH="1">
            <a:off x="7754643" y="1273103"/>
            <a:ext cx="499187" cy="834021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gradFill>
            <a:gsLst>
              <a:gs pos="0">
                <a:srgbClr val="63CA30"/>
              </a:gs>
              <a:gs pos="100000">
                <a:srgbClr val="0D911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3114213" y="10069216"/>
            <a:ext cx="3736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endParaRPr lang="en-US" sz="1200" dirty="0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325745" y="12359747"/>
            <a:ext cx="68266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ighlight>
                  <a:srgbClr val="FFFF00"/>
                </a:highlight>
              </a:rPr>
              <a:t>All about my life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Saying what you use your phone for; using present tense of regular -</a:t>
            </a:r>
            <a:r>
              <a:rPr lang="en-US" sz="1400" dirty="0" err="1"/>
              <a:t>ar</a:t>
            </a:r>
            <a:r>
              <a:rPr lang="en-US" sz="1400" dirty="0"/>
              <a:t>, -</a:t>
            </a:r>
            <a:r>
              <a:rPr lang="en-US" sz="1400" dirty="0" err="1"/>
              <a:t>ir</a:t>
            </a:r>
            <a:r>
              <a:rPr lang="en-US" sz="1400" dirty="0"/>
              <a:t>, -er verbs.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Giving opinion about music; using me </a:t>
            </a:r>
            <a:r>
              <a:rPr lang="en-US" sz="1400" dirty="0" err="1"/>
              <a:t>gusta</a:t>
            </a:r>
            <a:r>
              <a:rPr lang="en-US" sz="1400" dirty="0"/>
              <a:t> + (la/ </a:t>
            </a:r>
            <a:r>
              <a:rPr lang="en-US" sz="1400" dirty="0" err="1"/>
              <a:t>el</a:t>
            </a:r>
            <a:r>
              <a:rPr lang="en-US" sz="1400" dirty="0"/>
              <a:t> / las/ </a:t>
            </a:r>
            <a:r>
              <a:rPr lang="en-US" sz="1400" dirty="0" err="1"/>
              <a:t>los</a:t>
            </a:r>
            <a:r>
              <a:rPr lang="en-US" sz="1400" dirty="0"/>
              <a:t>) the definite article.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Talking about TV and your favorite programs; using the comparative </a:t>
            </a:r>
            <a:r>
              <a:rPr lang="en-US" sz="1400" dirty="0" err="1"/>
              <a:t>más</a:t>
            </a:r>
            <a:r>
              <a:rPr lang="en-US" sz="1400" dirty="0"/>
              <a:t>…..que.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Talking about what you did yesterday; using the present and the </a:t>
            </a:r>
            <a:r>
              <a:rPr lang="en-US" sz="1400" dirty="0" err="1"/>
              <a:t>preterite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Understanding TV guide.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sz="1400" dirty="0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2674971" y="4954167"/>
            <a:ext cx="44160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 dirty="0"/>
          </a:p>
          <a:p>
            <a:r>
              <a:rPr lang="en-US" sz="1400" b="1" u="sng" dirty="0">
                <a:highlight>
                  <a:srgbClr val="FFFF00"/>
                </a:highlight>
              </a:rPr>
              <a:t>Arranging to go out &amp; making excuses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Arranging to go out using </a:t>
            </a:r>
            <a:r>
              <a:rPr lang="en-US" sz="1200" dirty="0" err="1"/>
              <a:t>using</a:t>
            </a:r>
            <a:r>
              <a:rPr lang="en-US" sz="1200" dirty="0"/>
              <a:t> me </a:t>
            </a:r>
            <a:r>
              <a:rPr lang="en-US" sz="1200" dirty="0" err="1"/>
              <a:t>gustaría</a:t>
            </a:r>
            <a:r>
              <a:rPr lang="en-US" sz="1200" dirty="0"/>
              <a:t> + infinitive.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Making excuses using “</a:t>
            </a:r>
            <a:r>
              <a:rPr lang="en-US" sz="1200" dirty="0" err="1"/>
              <a:t>poder</a:t>
            </a:r>
            <a:r>
              <a:rPr lang="en-US" sz="1200" dirty="0"/>
              <a:t>”&amp; “</a:t>
            </a:r>
            <a:r>
              <a:rPr lang="en-US" sz="1200" dirty="0" err="1"/>
              <a:t>querer</a:t>
            </a:r>
            <a:r>
              <a:rPr lang="en-US" sz="1200" dirty="0"/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Discussing getting ready to go out; using reflexive verbs.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Talking about clothes; using demonstrative adjective.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Talking about sporting events; using three tenses together.</a:t>
            </a:r>
          </a:p>
        </p:txBody>
      </p:sp>
      <p:pic>
        <p:nvPicPr>
          <p:cNvPr id="1034" name="Picture 10" descr="empowerment Icon 2955831">
            <a:extLst>
              <a:ext uri="{FF2B5EF4-FFF2-40B4-BE49-F238E27FC236}">
                <a16:creationId xmlns:a16="http://schemas.microsoft.com/office/drawing/2014/main" id="{7A561341-5E2D-4B44-8AC6-07DB2928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608" y="12333766"/>
            <a:ext cx="739412" cy="7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rosette Icon 164431">
            <a:extLst>
              <a:ext uri="{FF2B5EF4-FFF2-40B4-BE49-F238E27FC236}">
                <a16:creationId xmlns:a16="http://schemas.microsoft.com/office/drawing/2014/main" id="{019F9F30-629C-C24F-BB77-810F08FF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969" y="2477159"/>
            <a:ext cx="593954" cy="5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7">
            <a:extLst>
              <a:ext uri="{FF2B5EF4-FFF2-40B4-BE49-F238E27FC236}">
                <a16:creationId xmlns:a16="http://schemas.microsoft.com/office/drawing/2014/main" id="{CA67A7EF-ADC2-2A4D-9082-CCAF9B42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304" y="16388464"/>
            <a:ext cx="3563983" cy="107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 descr="My Plate, Nutrition, Nutrients">
            <a:extLst>
              <a:ext uri="{FF2B5EF4-FFF2-40B4-BE49-F238E27FC236}">
                <a16:creationId xmlns:a16="http://schemas.microsoft.com/office/drawing/2014/main" id="{3860D067-5304-4F83-80C2-11371EB0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12" y="7891111"/>
            <a:ext cx="791818" cy="7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Menu, Restaurant, Ice Cream Parlor">
            <a:extLst>
              <a:ext uri="{FF2B5EF4-FFF2-40B4-BE49-F238E27FC236}">
                <a16:creationId xmlns:a16="http://schemas.microsoft.com/office/drawing/2014/main" id="{981CE61F-326E-46F9-9E20-3D9F51B1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05" y="7446473"/>
            <a:ext cx="622409" cy="5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Valentine'S Day, Valentine, Couple">
            <a:extLst>
              <a:ext uri="{FF2B5EF4-FFF2-40B4-BE49-F238E27FC236}">
                <a16:creationId xmlns:a16="http://schemas.microsoft.com/office/drawing/2014/main" id="{A8851ADA-4837-463D-9F88-5EE144B6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66" y="5353591"/>
            <a:ext cx="837022" cy="8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uitcases, Flight, Travel, Travelling">
            <a:extLst>
              <a:ext uri="{FF2B5EF4-FFF2-40B4-BE49-F238E27FC236}">
                <a16:creationId xmlns:a16="http://schemas.microsoft.com/office/drawing/2014/main" id="{9DCEF6C7-85BB-4548-AD2E-BC7B2DCC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14" y="10564719"/>
            <a:ext cx="828299" cy="9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546216" y="10116268"/>
            <a:ext cx="62941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ighlight>
                  <a:srgbClr val="FFFF00"/>
                </a:highlight>
              </a:rPr>
              <a:t>Holidays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Talking about a past holiday; using the </a:t>
            </a:r>
            <a:r>
              <a:rPr lang="en-US" sz="1400" dirty="0" err="1"/>
              <a:t>preterite</a:t>
            </a:r>
            <a:r>
              <a:rPr lang="en-US" sz="1400" dirty="0"/>
              <a:t> of </a:t>
            </a:r>
            <a:r>
              <a:rPr lang="en-US" sz="1400" dirty="0" err="1"/>
              <a:t>ir</a:t>
            </a:r>
            <a:r>
              <a:rPr lang="en-US" sz="1400" dirty="0"/>
              <a:t>/to go.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Saying what you did on holiday; using the </a:t>
            </a:r>
            <a:r>
              <a:rPr lang="en-US" sz="1400" dirty="0" err="1"/>
              <a:t>preterite</a:t>
            </a:r>
            <a:r>
              <a:rPr lang="en-US" sz="1400" dirty="0"/>
              <a:t> of regular -</a:t>
            </a:r>
            <a:r>
              <a:rPr lang="en-US" sz="1400" dirty="0" err="1"/>
              <a:t>ar</a:t>
            </a:r>
            <a:r>
              <a:rPr lang="en-US" sz="1400" dirty="0"/>
              <a:t> verbs.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Describing the last day; using the </a:t>
            </a:r>
            <a:r>
              <a:rPr lang="en-US" sz="1400" dirty="0" err="1"/>
              <a:t>preterite</a:t>
            </a:r>
            <a:r>
              <a:rPr lang="en-US" sz="1400" dirty="0"/>
              <a:t> of -er and –</a:t>
            </a:r>
            <a:r>
              <a:rPr lang="en-US" sz="1400" dirty="0" err="1"/>
              <a:t>ir</a:t>
            </a:r>
            <a:r>
              <a:rPr lang="en-US" sz="1400" dirty="0"/>
              <a:t> verbs.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Given opinions &amp; reasons using the past; using the </a:t>
            </a:r>
            <a:r>
              <a:rPr lang="en-US" sz="1400" dirty="0" err="1"/>
              <a:t>preterite</a:t>
            </a:r>
            <a:r>
              <a:rPr lang="en-US" sz="1400" dirty="0"/>
              <a:t> of ser (</a:t>
            </a:r>
            <a:r>
              <a:rPr lang="en-US" sz="1400" dirty="0" err="1"/>
              <a:t>fue</a:t>
            </a:r>
            <a:r>
              <a:rPr lang="en-US" sz="1400" dirty="0"/>
              <a:t>- it was).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03691" y="13738436"/>
            <a:ext cx="1015612" cy="742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3241" y="13761617"/>
            <a:ext cx="761471" cy="761471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2659281" y="7635369"/>
            <a:ext cx="42908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ighlight>
                  <a:srgbClr val="FFFF00"/>
                </a:highlight>
              </a:rPr>
              <a:t>Introduction food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Saying what food you like; using a wider range of opinions.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Describing mealtimes; using negatives no, </a:t>
            </a:r>
            <a:r>
              <a:rPr lang="en-US" sz="1200" dirty="0" err="1"/>
              <a:t>nunca</a:t>
            </a:r>
            <a:r>
              <a:rPr lang="en-US" sz="1200" dirty="0"/>
              <a:t>, no… nada.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Ordering a meal; using </a:t>
            </a:r>
            <a:r>
              <a:rPr lang="en-US" sz="1200" dirty="0" err="1"/>
              <a:t>usted</a:t>
            </a:r>
            <a:r>
              <a:rPr lang="en-US" sz="1200" dirty="0"/>
              <a:t> / </a:t>
            </a:r>
            <a:r>
              <a:rPr lang="en-US" sz="1200" dirty="0" err="1"/>
              <a:t>ustedes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Describing shopping for a party; using the near future.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Given an account of a party; using three tenses together.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105" y="7814809"/>
            <a:ext cx="1056971" cy="1056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18107" y="9851378"/>
            <a:ext cx="683213" cy="683213"/>
          </a:xfrm>
          <a:prstGeom prst="rect">
            <a:avLst/>
          </a:prstGeom>
        </p:spPr>
      </p:pic>
      <p:pic>
        <p:nvPicPr>
          <p:cNvPr id="184" name="Picture 10" descr="Apparel, Blue, Clothing, Polo, Golf">
            <a:extLst>
              <a:ext uri="{FF2B5EF4-FFF2-40B4-BE49-F238E27FC236}">
                <a16:creationId xmlns:a16="http://schemas.microsoft.com/office/drawing/2014/main" id="{35425BD2-ABA7-4457-9EDD-88FD923D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316">
            <a:off x="7615970" y="5164199"/>
            <a:ext cx="638242" cy="58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2" descr="Doc Marten, Boot, Clothing, Boot, Boot">
            <a:extLst>
              <a:ext uri="{FF2B5EF4-FFF2-40B4-BE49-F238E27FC236}">
                <a16:creationId xmlns:a16="http://schemas.microsoft.com/office/drawing/2014/main" id="{E20167B8-D381-43BE-AA4D-3C7D9733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77" y="5704581"/>
            <a:ext cx="712585" cy="6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24643" y="14097265"/>
            <a:ext cx="1177103" cy="317931"/>
          </a:xfrm>
          <a:prstGeom prst="rect">
            <a:avLst/>
          </a:prstGeom>
        </p:spPr>
      </p:pic>
      <p:pic>
        <p:nvPicPr>
          <p:cNvPr id="178" name="Picture 2" descr="a beautifully decorated tree twinkling lights and a dreamy bokeh background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19" y="9857309"/>
            <a:ext cx="451208" cy="6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TextBox 95">
            <a:extLst>
              <a:ext uri="{FF2B5EF4-FFF2-40B4-BE49-F238E27FC236}">
                <a16:creationId xmlns:a16="http://schemas.microsoft.com/office/drawing/2014/main" id="{9AE88136-9CC4-A966-1C7E-5B2D81E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736" y="11413706"/>
            <a:ext cx="203185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cs typeface="Calibri" panose="020F0502020204030204" pitchFamily="34" charset="0"/>
              </a:rPr>
              <a:t>La </a:t>
            </a:r>
            <a:r>
              <a:rPr lang="en-US" altLang="en-US" sz="1200" dirty="0" err="1">
                <a:cs typeface="Calibri" panose="020F0502020204030204" pitchFamily="34" charset="0"/>
              </a:rPr>
              <a:t>Navidad</a:t>
            </a:r>
            <a:endParaRPr lang="en-US" altLang="en-US" sz="1200" dirty="0"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1200" dirty="0">
                <a:cs typeface="Calibri" panose="020F0502020204030204" pitchFamily="34" charset="0"/>
              </a:rPr>
              <a:t>Christmas in Spain </a:t>
            </a:r>
          </a:p>
        </p:txBody>
      </p:sp>
      <p:sp>
        <p:nvSpPr>
          <p:cNvPr id="180" name="TextBox 95">
            <a:extLst>
              <a:ext uri="{FF2B5EF4-FFF2-40B4-BE49-F238E27FC236}">
                <a16:creationId xmlns:a16="http://schemas.microsoft.com/office/drawing/2014/main" id="{9AE88136-9CC4-A966-1C7E-5B2D81E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208" y="13704733"/>
            <a:ext cx="24522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cs typeface="Calibri" panose="020F0502020204030204" pitchFamily="34" charset="0"/>
              </a:rPr>
              <a:t>26</a:t>
            </a:r>
            <a:r>
              <a:rPr lang="en-US" altLang="en-US" sz="1200" baseline="30000" dirty="0">
                <a:cs typeface="Calibri" panose="020F0502020204030204" pitchFamily="34" charset="0"/>
              </a:rPr>
              <a:t>th</a:t>
            </a:r>
            <a:r>
              <a:rPr lang="en-US" altLang="en-US" sz="1200" dirty="0">
                <a:cs typeface="Calibri" panose="020F0502020204030204" pitchFamily="34" charset="0"/>
              </a:rPr>
              <a:t> September_ European day of languages</a:t>
            </a:r>
          </a:p>
          <a:p>
            <a:pPr algn="ctr" eaLnBrk="1" hangingPunct="1"/>
            <a:r>
              <a:rPr lang="en-US" altLang="en-US" sz="1200" dirty="0">
                <a:cs typeface="Calibri" panose="020F0502020204030204" pitchFamily="34" charset="0"/>
              </a:rPr>
              <a:t> MFL bake off competition!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949C675-8CE4-FDC3-9A9B-9C0D442B49A5}"/>
              </a:ext>
            </a:extLst>
          </p:cNvPr>
          <p:cNvSpPr txBox="1"/>
          <p:nvPr/>
        </p:nvSpPr>
        <p:spPr>
          <a:xfrm>
            <a:off x="6298237" y="2435168"/>
            <a:ext cx="1123199" cy="1815882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</a:t>
            </a:r>
          </a:p>
        </p:txBody>
      </p:sp>
      <p:pic>
        <p:nvPicPr>
          <p:cNvPr id="183" name="Picture 18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13195" y="3590007"/>
            <a:ext cx="698559" cy="558236"/>
          </a:xfrm>
          <a:prstGeom prst="rect">
            <a:avLst/>
          </a:prstGeom>
        </p:spPr>
      </p:pic>
      <p:sp>
        <p:nvSpPr>
          <p:cNvPr id="186" name="TextBox 95">
            <a:extLst>
              <a:ext uri="{FF2B5EF4-FFF2-40B4-BE49-F238E27FC236}">
                <a16:creationId xmlns:a16="http://schemas.microsoft.com/office/drawing/2014/main" id="{9AE88136-9CC4-A966-1C7E-5B2D81E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03" y="8800376"/>
            <a:ext cx="207106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cs typeface="Calibri" panose="020F0502020204030204" pitchFamily="34" charset="0"/>
              </a:rPr>
              <a:t>Spanish breakfast experience  </a:t>
            </a:r>
          </a:p>
          <a:p>
            <a:pPr algn="ctr" eaLnBrk="1" hangingPunct="1"/>
            <a:r>
              <a:rPr lang="en-US" altLang="en-US" sz="1100" dirty="0">
                <a:cs typeface="Calibri" panose="020F0502020204030204" pitchFamily="34" charset="0"/>
              </a:rPr>
              <a:t>Going to the restaurant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2463" y="3185664"/>
            <a:ext cx="227123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Translation Bee Challenge 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4937169" y="6372957"/>
            <a:ext cx="282515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Hispanic clothes competition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8" name="Picture 198" descr="Shape&#10;&#10;Description automatically generated with low confidence">
            <a:extLst>
              <a:ext uri="{FF2B5EF4-FFF2-40B4-BE49-F238E27FC236}">
                <a16:creationId xmlns:a16="http://schemas.microsoft.com/office/drawing/2014/main" id="{ABC5B560-B7A0-745A-91F9-361F9CC128A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98" y="1244050"/>
            <a:ext cx="638628" cy="6373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TextBox 188"/>
          <p:cNvSpPr txBox="1"/>
          <p:nvPr/>
        </p:nvSpPr>
        <p:spPr>
          <a:xfrm>
            <a:off x="367202" y="15375174"/>
            <a:ext cx="4981328" cy="2031325"/>
          </a:xfrm>
          <a:prstGeom prst="rect">
            <a:avLst/>
          </a:prstGeom>
          <a:noFill/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highlight>
                  <a:srgbClr val="FFFF00"/>
                </a:highlight>
              </a:rPr>
              <a:t>Applying language learning skills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* Asking and responding to questions</a:t>
            </a:r>
          </a:p>
          <a:p>
            <a:r>
              <a:rPr lang="en-US" sz="1400" b="1" dirty="0"/>
              <a:t>* Memorisation strategies (remembering more – automaticity) </a:t>
            </a:r>
          </a:p>
          <a:p>
            <a:r>
              <a:rPr lang="en-US" sz="1400" b="1" dirty="0"/>
              <a:t>* Productive skills – Writing, speaking &amp; translation</a:t>
            </a:r>
          </a:p>
          <a:p>
            <a:r>
              <a:rPr lang="en-US" sz="1400" b="1" dirty="0"/>
              <a:t>* Receptive skills - Listening &amp; reading</a:t>
            </a:r>
          </a:p>
          <a:p>
            <a:r>
              <a:rPr lang="en-US" sz="1400" b="1" dirty="0"/>
              <a:t>* Grammar in lesson</a:t>
            </a:r>
          </a:p>
          <a:p>
            <a:r>
              <a:rPr lang="en-US" sz="1400" b="1" dirty="0"/>
              <a:t>* Vocabulary &amp; Phonics </a:t>
            </a:r>
          </a:p>
          <a:p>
            <a:r>
              <a:rPr lang="en-US" sz="1400" b="1" dirty="0"/>
              <a:t>* Exploring culture and language</a:t>
            </a:r>
          </a:p>
          <a:p>
            <a:r>
              <a:rPr lang="en-US" sz="1400" b="1" dirty="0"/>
              <a:t>* Communicative functions (expressing opinions)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89" y="417421"/>
            <a:ext cx="1059826" cy="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C4E4C2-350E-65E0-45ED-5F339CFA4980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5" y="365326"/>
            <a:ext cx="1059826" cy="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11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6331" y="0"/>
            <a:ext cx="9726896" cy="178017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64550" y="379738"/>
            <a:ext cx="9366739" cy="1722277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DFA900F3-921A-274F-926E-3E87029C1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661" y="15139810"/>
            <a:ext cx="4172362" cy="140954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39737" y="14508672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-62547" y="12309270"/>
            <a:ext cx="3447941" cy="2305429"/>
          </a:xfrm>
          <a:prstGeom prst="blockArc">
            <a:avLst>
              <a:gd name="adj1" fmla="val 10775024"/>
              <a:gd name="adj2" fmla="val 189716"/>
              <a:gd name="adj3" fmla="val 291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263726" y="127540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6045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460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50C0D89-EEB2-744C-8F78-77CE951B8BF9}"/>
              </a:ext>
            </a:extLst>
          </p:cNvPr>
          <p:cNvSpPr txBox="1"/>
          <p:nvPr/>
        </p:nvSpPr>
        <p:spPr>
          <a:xfrm>
            <a:off x="4092085" y="10541539"/>
            <a:ext cx="1331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4556096" y="6859183"/>
            <a:ext cx="237661" cy="4631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348353" y="1873218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Summer Holidays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8460675" y="2309725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Next Level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47937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008491" y="1385142"/>
            <a:ext cx="1556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Move on to Year 10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37848" y="379738"/>
            <a:ext cx="9133087" cy="7949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Journey Map </a:t>
            </a:r>
          </a:p>
          <a:p>
            <a:pPr algn="ctr"/>
            <a:r>
              <a:rPr lang="en-GB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YEAR 9 SPANISH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87988-5306-4262-9A46-2F78AA386422}"/>
              </a:ext>
            </a:extLst>
          </p:cNvPr>
          <p:cNvSpPr txBox="1"/>
          <p:nvPr/>
        </p:nvSpPr>
        <p:spPr>
          <a:xfrm>
            <a:off x="8644624" y="13236911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1089398" y="1482083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AC09A0-687F-984C-ADF9-99CFEFE2EE74}"/>
              </a:ext>
            </a:extLst>
          </p:cNvPr>
          <p:cNvSpPr/>
          <p:nvPr/>
        </p:nvSpPr>
        <p:spPr>
          <a:xfrm>
            <a:off x="3686089" y="4256917"/>
            <a:ext cx="4328584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4B4D65-D385-BD4F-A1C3-C745C1FF09FF}"/>
              </a:ext>
            </a:extLst>
          </p:cNvPr>
          <p:cNvSpPr/>
          <p:nvPr/>
        </p:nvSpPr>
        <p:spPr>
          <a:xfrm>
            <a:off x="1639737" y="6765659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1F62A6-0920-EA48-8084-89C5EB14D770}"/>
              </a:ext>
            </a:extLst>
          </p:cNvPr>
          <p:cNvSpPr/>
          <p:nvPr/>
        </p:nvSpPr>
        <p:spPr>
          <a:xfrm>
            <a:off x="1639737" y="11700006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112BA6-23B5-DE46-A8F8-B0954C55FCD5}"/>
              </a:ext>
            </a:extLst>
          </p:cNvPr>
          <p:cNvSpPr/>
          <p:nvPr/>
        </p:nvSpPr>
        <p:spPr>
          <a:xfrm>
            <a:off x="3726679" y="1793303"/>
            <a:ext cx="4281811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0029DE-EFBC-0A48-A9C3-F3081D6BD7E4}"/>
              </a:ext>
            </a:extLst>
          </p:cNvPr>
          <p:cNvSpPr/>
          <p:nvPr/>
        </p:nvSpPr>
        <p:spPr>
          <a:xfrm>
            <a:off x="1639737" y="9251837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Block Arc 90">
            <a:extLst>
              <a:ext uri="{FF2B5EF4-FFF2-40B4-BE49-F238E27FC236}">
                <a16:creationId xmlns:a16="http://schemas.microsoft.com/office/drawing/2014/main" id="{C70CDBFF-F3EE-F644-8277-275B3C16BC09}"/>
              </a:ext>
            </a:extLst>
          </p:cNvPr>
          <p:cNvSpPr/>
          <p:nvPr/>
        </p:nvSpPr>
        <p:spPr>
          <a:xfrm rot="16200000">
            <a:off x="73386" y="7143593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Block Arc 91">
            <a:extLst>
              <a:ext uri="{FF2B5EF4-FFF2-40B4-BE49-F238E27FC236}">
                <a16:creationId xmlns:a16="http://schemas.microsoft.com/office/drawing/2014/main" id="{CC835EBC-AFD6-D144-98B4-3C34F4603433}"/>
              </a:ext>
            </a:extLst>
          </p:cNvPr>
          <p:cNvSpPr/>
          <p:nvPr/>
        </p:nvSpPr>
        <p:spPr>
          <a:xfrm rot="16200000">
            <a:off x="2280536" y="2166779"/>
            <a:ext cx="3163461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lock Arc 92">
            <a:extLst>
              <a:ext uri="{FF2B5EF4-FFF2-40B4-BE49-F238E27FC236}">
                <a16:creationId xmlns:a16="http://schemas.microsoft.com/office/drawing/2014/main" id="{8BFC2FDC-48F4-4043-BEB6-BA11A307D690}"/>
              </a:ext>
            </a:extLst>
          </p:cNvPr>
          <p:cNvSpPr/>
          <p:nvPr/>
        </p:nvSpPr>
        <p:spPr>
          <a:xfrm rot="5400000">
            <a:off x="6408782" y="9625008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id="{E036D9F5-9E45-1945-A88B-E982EE885525}"/>
              </a:ext>
            </a:extLst>
          </p:cNvPr>
          <p:cNvSpPr/>
          <p:nvPr/>
        </p:nvSpPr>
        <p:spPr>
          <a:xfrm rot="5400000">
            <a:off x="6408276" y="4659000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BEE6CEC-4B9F-8949-AB8E-0983A5DC25AB}"/>
              </a:ext>
            </a:extLst>
          </p:cNvPr>
          <p:cNvGrpSpPr/>
          <p:nvPr/>
        </p:nvGrpSpPr>
        <p:grpSpPr>
          <a:xfrm>
            <a:off x="7838701" y="13574305"/>
            <a:ext cx="1977259" cy="1235919"/>
            <a:chOff x="1066800" y="2693267"/>
            <a:chExt cx="6781800" cy="3777314"/>
          </a:xfrm>
        </p:grpSpPr>
        <p:sp>
          <p:nvSpPr>
            <p:cNvPr id="96" name="Ellipse 98">
              <a:extLst>
                <a:ext uri="{FF2B5EF4-FFF2-40B4-BE49-F238E27FC236}">
                  <a16:creationId xmlns:a16="http://schemas.microsoft.com/office/drawing/2014/main" id="{C4B474F9-285D-3A4E-8505-C681FE530596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E3A01AF-6AA1-3049-9B4D-5097C5FFCAF4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2CB325-5873-1145-96B6-7790825B04C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AC25F1F-DCBA-6F43-A88A-6DF9251A6673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23382C1-D1B3-A944-86DE-C041417498DD}"/>
              </a:ext>
            </a:extLst>
          </p:cNvPr>
          <p:cNvGrpSpPr/>
          <p:nvPr/>
        </p:nvGrpSpPr>
        <p:grpSpPr>
          <a:xfrm>
            <a:off x="8303843" y="13251929"/>
            <a:ext cx="1065949" cy="1143588"/>
            <a:chOff x="6453494" y="2317132"/>
            <a:chExt cx="1969724" cy="204704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0ED1754-FD42-324B-8A12-F0B73A293C98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BF62FB9-0FD6-BF48-BD5A-909489EC6B62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CEE111F-50D4-F24A-B359-62E57B061DC2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F7A5C2-974B-0642-B2B5-0B40008F30DA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5BD3F5AE-7376-5941-B7F0-37179B39E513}"/>
              </a:ext>
            </a:extLst>
          </p:cNvPr>
          <p:cNvSpPr/>
          <p:nvPr/>
        </p:nvSpPr>
        <p:spPr>
          <a:xfrm>
            <a:off x="592705" y="1030062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872BA2-FBEC-AC4F-83F4-A7F64A651A53}"/>
              </a:ext>
            </a:extLst>
          </p:cNvPr>
          <p:cNvSpPr txBox="1"/>
          <p:nvPr/>
        </p:nvSpPr>
        <p:spPr>
          <a:xfrm>
            <a:off x="1136163" y="10783446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D7DA30-2D0D-7C49-9AC3-2A66E8AEF1E1}"/>
              </a:ext>
            </a:extLst>
          </p:cNvPr>
          <p:cNvGrpSpPr/>
          <p:nvPr/>
        </p:nvGrpSpPr>
        <p:grpSpPr>
          <a:xfrm>
            <a:off x="15922" y="10509651"/>
            <a:ext cx="1977259" cy="1235919"/>
            <a:chOff x="1066800" y="2693267"/>
            <a:chExt cx="6781800" cy="3777314"/>
          </a:xfrm>
        </p:grpSpPr>
        <p:sp>
          <p:nvSpPr>
            <p:cNvPr id="109" name="Ellipse 98">
              <a:extLst>
                <a:ext uri="{FF2B5EF4-FFF2-40B4-BE49-F238E27FC236}">
                  <a16:creationId xmlns:a16="http://schemas.microsoft.com/office/drawing/2014/main" id="{4AFEB335-0FD6-C049-9282-FEE9F6A0AD45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D6A6F7B-F77B-6D45-9E09-4D56FBD6860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9D2C4AE-57A5-634D-8AAF-46CB76D8CB6E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1A4490C-FEC4-9B49-8980-595F8C05483D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508A59-749C-A848-B837-8C36ABCD99BA}"/>
              </a:ext>
            </a:extLst>
          </p:cNvPr>
          <p:cNvGrpSpPr/>
          <p:nvPr/>
        </p:nvGrpSpPr>
        <p:grpSpPr>
          <a:xfrm>
            <a:off x="480267" y="10108073"/>
            <a:ext cx="1065949" cy="1111510"/>
            <a:chOff x="6453494" y="2374552"/>
            <a:chExt cx="1969724" cy="198962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1FCE7F-673A-594E-A1AD-34F5C6EDB8CF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F585282-BA96-1342-B6B5-F38DB3B3E5F2}"/>
                </a:ext>
              </a:extLst>
            </p:cNvPr>
            <p:cNvSpPr/>
            <p:nvPr/>
          </p:nvSpPr>
          <p:spPr>
            <a:xfrm>
              <a:off x="6535478" y="2405609"/>
              <a:ext cx="1741715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78AAE3-E5E5-1949-A7C7-7A6BC89A61E7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48EF7CF-E003-5941-A4CC-05942F294215}"/>
                </a:ext>
              </a:extLst>
            </p:cNvPr>
            <p:cNvSpPr txBox="1"/>
            <p:nvPr/>
          </p:nvSpPr>
          <p:spPr>
            <a:xfrm>
              <a:off x="6822059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FE5B871E-17BD-A140-8738-E6EFF535966B}"/>
              </a:ext>
            </a:extLst>
          </p:cNvPr>
          <p:cNvSpPr/>
          <p:nvPr/>
        </p:nvSpPr>
        <p:spPr>
          <a:xfrm>
            <a:off x="8264857" y="779230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B58E927-9AAE-1B44-B3CC-AF9FEA3C5327}"/>
              </a:ext>
            </a:extLst>
          </p:cNvPr>
          <p:cNvSpPr txBox="1"/>
          <p:nvPr/>
        </p:nvSpPr>
        <p:spPr>
          <a:xfrm>
            <a:off x="8645755" y="8275129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8F5BAE-ABB9-6F4C-B5A5-F7789C1AF3C2}"/>
              </a:ext>
            </a:extLst>
          </p:cNvPr>
          <p:cNvGrpSpPr/>
          <p:nvPr/>
        </p:nvGrpSpPr>
        <p:grpSpPr>
          <a:xfrm>
            <a:off x="7688074" y="8001334"/>
            <a:ext cx="1977259" cy="1235919"/>
            <a:chOff x="1066800" y="2693267"/>
            <a:chExt cx="6781800" cy="3777314"/>
          </a:xfrm>
        </p:grpSpPr>
        <p:sp>
          <p:nvSpPr>
            <p:cNvPr id="121" name="Ellipse 98">
              <a:extLst>
                <a:ext uri="{FF2B5EF4-FFF2-40B4-BE49-F238E27FC236}">
                  <a16:creationId xmlns:a16="http://schemas.microsoft.com/office/drawing/2014/main" id="{4FBEDAF6-7464-6C40-A124-596761F60817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AE61AC-F41C-B343-932A-5D61DAD002FC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4AF8B-A56E-9E4E-AF8A-DBC621AD251B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B3769AB-035E-0043-B607-14E3EA08BBF6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0FBF37-4FF9-134E-A241-8CBFFE834D14}"/>
              </a:ext>
            </a:extLst>
          </p:cNvPr>
          <p:cNvGrpSpPr/>
          <p:nvPr/>
        </p:nvGrpSpPr>
        <p:grpSpPr>
          <a:xfrm>
            <a:off x="8152419" y="7567678"/>
            <a:ext cx="1065949" cy="1143588"/>
            <a:chOff x="6453494" y="2317132"/>
            <a:chExt cx="1969724" cy="204704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96D44C-54F5-5642-81F8-D00C92F9AA4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684F5A-BA0B-EC45-B3A7-A9BD7062E83E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13A6B8F-8889-B541-99F6-B22AC06B127F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82D11CA-EB20-5D4D-A2A7-8F27470D72AC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AFDFD0ED-BD75-CD48-88BB-6572479084D0}"/>
              </a:ext>
            </a:extLst>
          </p:cNvPr>
          <p:cNvSpPr/>
          <p:nvPr/>
        </p:nvSpPr>
        <p:spPr>
          <a:xfrm>
            <a:off x="1997459" y="539944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E9452A-E4DB-974C-B350-3DAD8ACF4F29}"/>
              </a:ext>
            </a:extLst>
          </p:cNvPr>
          <p:cNvSpPr txBox="1"/>
          <p:nvPr/>
        </p:nvSpPr>
        <p:spPr>
          <a:xfrm>
            <a:off x="2378357" y="5882265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0E66922-3EC5-4E41-AE09-4285920E6762}"/>
              </a:ext>
            </a:extLst>
          </p:cNvPr>
          <p:cNvGrpSpPr/>
          <p:nvPr/>
        </p:nvGrpSpPr>
        <p:grpSpPr>
          <a:xfrm>
            <a:off x="257117" y="5667348"/>
            <a:ext cx="1977259" cy="1235919"/>
            <a:chOff x="1066800" y="2693267"/>
            <a:chExt cx="6781800" cy="3777314"/>
          </a:xfrm>
        </p:grpSpPr>
        <p:sp>
          <p:nvSpPr>
            <p:cNvPr id="134" name="Ellipse 98">
              <a:extLst>
                <a:ext uri="{FF2B5EF4-FFF2-40B4-BE49-F238E27FC236}">
                  <a16:creationId xmlns:a16="http://schemas.microsoft.com/office/drawing/2014/main" id="{0DF28BCF-DE99-EA46-82F6-B847927B6940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9A0D814-39BC-0F40-82CD-A07C8A4FF43D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1203497-954B-0E4D-8375-5CD7508C379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497A855-6815-9848-8DDB-75D144C5CBB7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2C203A-696F-BA43-8AB7-33FA9D396E07}"/>
              </a:ext>
            </a:extLst>
          </p:cNvPr>
          <p:cNvGrpSpPr/>
          <p:nvPr/>
        </p:nvGrpSpPr>
        <p:grpSpPr>
          <a:xfrm>
            <a:off x="683562" y="5254249"/>
            <a:ext cx="1065949" cy="1143588"/>
            <a:chOff x="6453494" y="2317132"/>
            <a:chExt cx="1969724" cy="204704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34CDE3-ED0E-A842-B688-89B2FC583AB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0571E79-87CE-E44A-A9A4-96C324F811ED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CFC0CF0-3C53-CC4E-85AE-F7E1382AD091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1F39917-0871-AA47-A15B-E43F30B4A67D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6886FF2-4A47-CC47-98CA-067C695294F2}"/>
              </a:ext>
            </a:extLst>
          </p:cNvPr>
          <p:cNvSpPr/>
          <p:nvPr/>
        </p:nvSpPr>
        <p:spPr>
          <a:xfrm>
            <a:off x="8283797" y="310191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A7601-D65B-9C47-B1D0-E4E2F7FEC730}"/>
              </a:ext>
            </a:extLst>
          </p:cNvPr>
          <p:cNvSpPr txBox="1"/>
          <p:nvPr/>
        </p:nvSpPr>
        <p:spPr>
          <a:xfrm>
            <a:off x="8664695" y="3584733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A32572A-CB20-8547-86FC-3B0841A91222}"/>
              </a:ext>
            </a:extLst>
          </p:cNvPr>
          <p:cNvGrpSpPr/>
          <p:nvPr/>
        </p:nvGrpSpPr>
        <p:grpSpPr>
          <a:xfrm>
            <a:off x="7707014" y="3310938"/>
            <a:ext cx="1977259" cy="1235919"/>
            <a:chOff x="1066800" y="2693267"/>
            <a:chExt cx="6781800" cy="3777314"/>
          </a:xfrm>
        </p:grpSpPr>
        <p:sp>
          <p:nvSpPr>
            <p:cNvPr id="152" name="Ellipse 98">
              <a:extLst>
                <a:ext uri="{FF2B5EF4-FFF2-40B4-BE49-F238E27FC236}">
                  <a16:creationId xmlns:a16="http://schemas.microsoft.com/office/drawing/2014/main" id="{D762C23B-EB3F-4D44-B031-AD1D4DA3E40D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C718DE3-4434-954E-A011-2296058AD0C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217AB88-6159-994F-8A92-AA260AC25FF5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50D4E4D-732C-9944-A043-D992C17DD6CA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EBDC93C-4CF9-CD45-A012-B81E085D049C}"/>
              </a:ext>
            </a:extLst>
          </p:cNvPr>
          <p:cNvGrpSpPr/>
          <p:nvPr/>
        </p:nvGrpSpPr>
        <p:grpSpPr>
          <a:xfrm>
            <a:off x="8171359" y="2877282"/>
            <a:ext cx="1065949" cy="1143588"/>
            <a:chOff x="6453494" y="2317132"/>
            <a:chExt cx="1969724" cy="2047043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39355E5-9974-AB47-A3BD-A33E806803D7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6630B10-CE88-0D4C-9E5A-4DD3E30DD368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0D4F74-E540-534B-B7AF-E119CA269F93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0BEA464-6CDA-C644-8BA4-D2F7577FC5C8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2" name="Isosceles Triangle 9">
            <a:extLst>
              <a:ext uri="{FF2B5EF4-FFF2-40B4-BE49-F238E27FC236}">
                <a16:creationId xmlns:a16="http://schemas.microsoft.com/office/drawing/2014/main" id="{4EC3FBAB-EF2F-B846-B361-1F2592033049}"/>
              </a:ext>
            </a:extLst>
          </p:cNvPr>
          <p:cNvSpPr/>
          <p:nvPr/>
        </p:nvSpPr>
        <p:spPr>
          <a:xfrm rot="6741482">
            <a:off x="7958591" y="1973474"/>
            <a:ext cx="465468" cy="894438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Notched Right Arrow 163">
            <a:extLst>
              <a:ext uri="{FF2B5EF4-FFF2-40B4-BE49-F238E27FC236}">
                <a16:creationId xmlns:a16="http://schemas.microsoft.com/office/drawing/2014/main" id="{66B9E0A1-FAD0-4644-B9A3-AA999D694C05}"/>
              </a:ext>
            </a:extLst>
          </p:cNvPr>
          <p:cNvSpPr/>
          <p:nvPr/>
        </p:nvSpPr>
        <p:spPr>
          <a:xfrm>
            <a:off x="7857130" y="1795717"/>
            <a:ext cx="747914" cy="499186"/>
          </a:xfrm>
          <a:prstGeom prst="notchedRightArrow">
            <a:avLst>
              <a:gd name="adj1" fmla="val 68499"/>
              <a:gd name="adj2" fmla="val 3612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1">
            <a:extLst>
              <a:ext uri="{FF2B5EF4-FFF2-40B4-BE49-F238E27FC236}">
                <a16:creationId xmlns:a16="http://schemas.microsoft.com/office/drawing/2014/main" id="{CB9FC991-5BCA-A647-B45D-6EFC192A081B}"/>
              </a:ext>
            </a:extLst>
          </p:cNvPr>
          <p:cNvSpPr/>
          <p:nvPr/>
        </p:nvSpPr>
        <p:spPr>
          <a:xfrm rot="16035654">
            <a:off x="7315922" y="14477411"/>
            <a:ext cx="984726" cy="902290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EF2BA-349C-1248-8A69-DC54F8DB27DF}"/>
              </a:ext>
            </a:extLst>
          </p:cNvPr>
          <p:cNvSpPr/>
          <p:nvPr/>
        </p:nvSpPr>
        <p:spPr>
          <a:xfrm>
            <a:off x="6799826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E6A6C58-E91C-834A-AE19-D590179869DC}"/>
              </a:ext>
            </a:extLst>
          </p:cNvPr>
          <p:cNvSpPr/>
          <p:nvPr/>
        </p:nvSpPr>
        <p:spPr>
          <a:xfrm>
            <a:off x="5507984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622E736-3045-7B4C-A98A-752D61D590D4}"/>
              </a:ext>
            </a:extLst>
          </p:cNvPr>
          <p:cNvSpPr/>
          <p:nvPr/>
        </p:nvSpPr>
        <p:spPr>
          <a:xfrm>
            <a:off x="4216142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1D91FD5-A62E-FE49-8182-96E31C175B01}"/>
              </a:ext>
            </a:extLst>
          </p:cNvPr>
          <p:cNvSpPr/>
          <p:nvPr/>
        </p:nvSpPr>
        <p:spPr>
          <a:xfrm>
            <a:off x="7035301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6CF1F0E-11D1-0E46-8A06-4FD366759058}"/>
              </a:ext>
            </a:extLst>
          </p:cNvPr>
          <p:cNvSpPr/>
          <p:nvPr/>
        </p:nvSpPr>
        <p:spPr>
          <a:xfrm>
            <a:off x="5743459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992B2B9-5C14-6940-A71A-E6A62E779DBE}"/>
              </a:ext>
            </a:extLst>
          </p:cNvPr>
          <p:cNvSpPr/>
          <p:nvPr/>
        </p:nvSpPr>
        <p:spPr>
          <a:xfrm>
            <a:off x="4451617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A72709B-D660-F742-A973-D96DA074B241}"/>
              </a:ext>
            </a:extLst>
          </p:cNvPr>
          <p:cNvSpPr/>
          <p:nvPr/>
        </p:nvSpPr>
        <p:spPr>
          <a:xfrm>
            <a:off x="6999908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F0914C4-FE47-494D-89E2-D40F33EC03AA}"/>
              </a:ext>
            </a:extLst>
          </p:cNvPr>
          <p:cNvSpPr/>
          <p:nvPr/>
        </p:nvSpPr>
        <p:spPr>
          <a:xfrm>
            <a:off x="5771274" y="7278271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50642FB-AF4E-3043-AB8F-F666B465A02F}"/>
              </a:ext>
            </a:extLst>
          </p:cNvPr>
          <p:cNvSpPr/>
          <p:nvPr/>
        </p:nvSpPr>
        <p:spPr>
          <a:xfrm>
            <a:off x="4416224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D988106-BC3D-A348-8917-942F6A71E863}"/>
              </a:ext>
            </a:extLst>
          </p:cNvPr>
          <p:cNvSpPr/>
          <p:nvPr/>
        </p:nvSpPr>
        <p:spPr>
          <a:xfrm>
            <a:off x="3124382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FE96A07-73F6-CE46-9845-5623ED82ED4A}"/>
              </a:ext>
            </a:extLst>
          </p:cNvPr>
          <p:cNvSpPr/>
          <p:nvPr/>
        </p:nvSpPr>
        <p:spPr>
          <a:xfrm>
            <a:off x="1832540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5FFCFC3-D41C-1345-9F89-A2C7AB727150}"/>
              </a:ext>
            </a:extLst>
          </p:cNvPr>
          <p:cNvSpPr/>
          <p:nvPr/>
        </p:nvSpPr>
        <p:spPr>
          <a:xfrm>
            <a:off x="7061314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C7633D-DDF9-8E4E-AE74-42020903636A}"/>
              </a:ext>
            </a:extLst>
          </p:cNvPr>
          <p:cNvSpPr/>
          <p:nvPr/>
        </p:nvSpPr>
        <p:spPr>
          <a:xfrm>
            <a:off x="5769472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3FCBB07-E07C-E543-9282-3C49895ABC8B}"/>
              </a:ext>
            </a:extLst>
          </p:cNvPr>
          <p:cNvSpPr/>
          <p:nvPr/>
        </p:nvSpPr>
        <p:spPr>
          <a:xfrm>
            <a:off x="4477630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A641094-4156-2945-9693-770564690D7B}"/>
              </a:ext>
            </a:extLst>
          </p:cNvPr>
          <p:cNvSpPr/>
          <p:nvPr/>
        </p:nvSpPr>
        <p:spPr>
          <a:xfrm>
            <a:off x="3185788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C177068-4B9A-9F43-89A4-0BEDDDFD987B}"/>
              </a:ext>
            </a:extLst>
          </p:cNvPr>
          <p:cNvSpPr/>
          <p:nvPr/>
        </p:nvSpPr>
        <p:spPr>
          <a:xfrm>
            <a:off x="1893946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80506C8-4DE4-BE43-85BE-B5EDCD50678D}"/>
              </a:ext>
            </a:extLst>
          </p:cNvPr>
          <p:cNvSpPr/>
          <p:nvPr/>
        </p:nvSpPr>
        <p:spPr>
          <a:xfrm>
            <a:off x="6976078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57CD1EC-7336-6647-940E-8986E7838AA9}"/>
              </a:ext>
            </a:extLst>
          </p:cNvPr>
          <p:cNvSpPr/>
          <p:nvPr/>
        </p:nvSpPr>
        <p:spPr>
          <a:xfrm>
            <a:off x="5684236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C2956C-105C-B545-8679-F4743DA85142}"/>
              </a:ext>
            </a:extLst>
          </p:cNvPr>
          <p:cNvSpPr/>
          <p:nvPr/>
        </p:nvSpPr>
        <p:spPr>
          <a:xfrm>
            <a:off x="4392394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A499525-66D1-C546-BDFD-C2A774F8FEC0}"/>
              </a:ext>
            </a:extLst>
          </p:cNvPr>
          <p:cNvSpPr/>
          <p:nvPr/>
        </p:nvSpPr>
        <p:spPr>
          <a:xfrm>
            <a:off x="3100552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6611230-A3EA-0944-908D-3E633A457431}"/>
              </a:ext>
            </a:extLst>
          </p:cNvPr>
          <p:cNvSpPr/>
          <p:nvPr/>
        </p:nvSpPr>
        <p:spPr>
          <a:xfrm>
            <a:off x="1808710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B76C112-A6BD-9841-A70F-555CAFECFAC6}"/>
              </a:ext>
            </a:extLst>
          </p:cNvPr>
          <p:cNvSpPr/>
          <p:nvPr/>
        </p:nvSpPr>
        <p:spPr>
          <a:xfrm>
            <a:off x="6766906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EE9DD00-EFF8-C846-8837-3F4DA9FD1592}"/>
              </a:ext>
            </a:extLst>
          </p:cNvPr>
          <p:cNvSpPr/>
          <p:nvPr/>
        </p:nvSpPr>
        <p:spPr>
          <a:xfrm>
            <a:off x="5475064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4AA10E4-47EE-4045-839F-F6BE3A9265EA}"/>
              </a:ext>
            </a:extLst>
          </p:cNvPr>
          <p:cNvSpPr/>
          <p:nvPr/>
        </p:nvSpPr>
        <p:spPr>
          <a:xfrm>
            <a:off x="4183222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C1AFF77-E78B-9046-9F32-944A86661D58}"/>
              </a:ext>
            </a:extLst>
          </p:cNvPr>
          <p:cNvSpPr/>
          <p:nvPr/>
        </p:nvSpPr>
        <p:spPr>
          <a:xfrm>
            <a:off x="2891380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DCC5E68-94A5-7444-867D-089A9FE6C56C}"/>
              </a:ext>
            </a:extLst>
          </p:cNvPr>
          <p:cNvSpPr/>
          <p:nvPr/>
        </p:nvSpPr>
        <p:spPr>
          <a:xfrm>
            <a:off x="1599538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227957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6-Point Star 76">
            <a:extLst>
              <a:ext uri="{FF2B5EF4-FFF2-40B4-BE49-F238E27FC236}">
                <a16:creationId xmlns:a16="http://schemas.microsoft.com/office/drawing/2014/main" id="{704E38BA-D97C-2F44-AFC2-F8E9EA8773D5}"/>
              </a:ext>
            </a:extLst>
          </p:cNvPr>
          <p:cNvSpPr/>
          <p:nvPr/>
        </p:nvSpPr>
        <p:spPr>
          <a:xfrm>
            <a:off x="844980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6-Point Star 76">
            <a:extLst>
              <a:ext uri="{FF2B5EF4-FFF2-40B4-BE49-F238E27FC236}">
                <a16:creationId xmlns:a16="http://schemas.microsoft.com/office/drawing/2014/main" id="{A58F1FE8-BED0-2F49-B930-4D8CD5B686E8}"/>
              </a:ext>
            </a:extLst>
          </p:cNvPr>
          <p:cNvSpPr/>
          <p:nvPr/>
        </p:nvSpPr>
        <p:spPr>
          <a:xfrm>
            <a:off x="861706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6-Point Star 76">
            <a:extLst>
              <a:ext uri="{FF2B5EF4-FFF2-40B4-BE49-F238E27FC236}">
                <a16:creationId xmlns:a16="http://schemas.microsoft.com/office/drawing/2014/main" id="{79841BDA-1EAA-9545-8766-3C192DAE266D}"/>
              </a:ext>
            </a:extLst>
          </p:cNvPr>
          <p:cNvSpPr/>
          <p:nvPr/>
        </p:nvSpPr>
        <p:spPr>
          <a:xfrm>
            <a:off x="878431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6-Point Star 76">
            <a:extLst>
              <a:ext uri="{FF2B5EF4-FFF2-40B4-BE49-F238E27FC236}">
                <a16:creationId xmlns:a16="http://schemas.microsoft.com/office/drawing/2014/main" id="{7E180015-7559-5341-8F5C-7F2831EEF4AA}"/>
              </a:ext>
            </a:extLst>
          </p:cNvPr>
          <p:cNvSpPr/>
          <p:nvPr/>
        </p:nvSpPr>
        <p:spPr>
          <a:xfrm>
            <a:off x="895157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6-Point Star 76">
            <a:extLst>
              <a:ext uri="{FF2B5EF4-FFF2-40B4-BE49-F238E27FC236}">
                <a16:creationId xmlns:a16="http://schemas.microsoft.com/office/drawing/2014/main" id="{9D3E301B-4FD0-4948-B1CD-F6AF79FB51C9}"/>
              </a:ext>
            </a:extLst>
          </p:cNvPr>
          <p:cNvSpPr/>
          <p:nvPr/>
        </p:nvSpPr>
        <p:spPr>
          <a:xfrm>
            <a:off x="9118829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6-Point Star 76">
            <a:extLst>
              <a:ext uri="{FF2B5EF4-FFF2-40B4-BE49-F238E27FC236}">
                <a16:creationId xmlns:a16="http://schemas.microsoft.com/office/drawing/2014/main" id="{D1C134EA-8514-B145-810F-45F7F8DE10D6}"/>
              </a:ext>
            </a:extLst>
          </p:cNvPr>
          <p:cNvSpPr/>
          <p:nvPr/>
        </p:nvSpPr>
        <p:spPr>
          <a:xfrm>
            <a:off x="866109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6-Point Star 76">
            <a:extLst>
              <a:ext uri="{FF2B5EF4-FFF2-40B4-BE49-F238E27FC236}">
                <a16:creationId xmlns:a16="http://schemas.microsoft.com/office/drawing/2014/main" id="{2895F8E2-63C4-F44C-95DF-D81569D81578}"/>
              </a:ext>
            </a:extLst>
          </p:cNvPr>
          <p:cNvSpPr/>
          <p:nvPr/>
        </p:nvSpPr>
        <p:spPr>
          <a:xfrm>
            <a:off x="882834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6-Point Star 76">
            <a:extLst>
              <a:ext uri="{FF2B5EF4-FFF2-40B4-BE49-F238E27FC236}">
                <a16:creationId xmlns:a16="http://schemas.microsoft.com/office/drawing/2014/main" id="{77C07641-589D-D444-9C8B-7711BEBA3F71}"/>
              </a:ext>
            </a:extLst>
          </p:cNvPr>
          <p:cNvSpPr/>
          <p:nvPr/>
        </p:nvSpPr>
        <p:spPr>
          <a:xfrm>
            <a:off x="899560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6-Point Star 76">
            <a:extLst>
              <a:ext uri="{FF2B5EF4-FFF2-40B4-BE49-F238E27FC236}">
                <a16:creationId xmlns:a16="http://schemas.microsoft.com/office/drawing/2014/main" id="{52C39E32-2177-C046-9E6E-23ADAE4CB252}"/>
              </a:ext>
            </a:extLst>
          </p:cNvPr>
          <p:cNvSpPr/>
          <p:nvPr/>
        </p:nvSpPr>
        <p:spPr>
          <a:xfrm>
            <a:off x="916285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6-Point Star 76">
            <a:extLst>
              <a:ext uri="{FF2B5EF4-FFF2-40B4-BE49-F238E27FC236}">
                <a16:creationId xmlns:a16="http://schemas.microsoft.com/office/drawing/2014/main" id="{0A9DAD6C-F581-104A-9E36-B72DBD597B3F}"/>
              </a:ext>
            </a:extLst>
          </p:cNvPr>
          <p:cNvSpPr/>
          <p:nvPr/>
        </p:nvSpPr>
        <p:spPr>
          <a:xfrm>
            <a:off x="9330111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6-Point Star 76">
            <a:extLst>
              <a:ext uri="{FF2B5EF4-FFF2-40B4-BE49-F238E27FC236}">
                <a16:creationId xmlns:a16="http://schemas.microsoft.com/office/drawing/2014/main" id="{2BFE4C9E-DA6D-274A-B73D-BF605931D9DC}"/>
              </a:ext>
            </a:extLst>
          </p:cNvPr>
          <p:cNvSpPr/>
          <p:nvPr/>
        </p:nvSpPr>
        <p:spPr>
          <a:xfrm>
            <a:off x="863715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6-Point Star 76">
            <a:extLst>
              <a:ext uri="{FF2B5EF4-FFF2-40B4-BE49-F238E27FC236}">
                <a16:creationId xmlns:a16="http://schemas.microsoft.com/office/drawing/2014/main" id="{CB85395E-2FDF-B744-A176-EA8335F4CB52}"/>
              </a:ext>
            </a:extLst>
          </p:cNvPr>
          <p:cNvSpPr/>
          <p:nvPr/>
        </p:nvSpPr>
        <p:spPr>
          <a:xfrm>
            <a:off x="880441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6-Point Star 76">
            <a:extLst>
              <a:ext uri="{FF2B5EF4-FFF2-40B4-BE49-F238E27FC236}">
                <a16:creationId xmlns:a16="http://schemas.microsoft.com/office/drawing/2014/main" id="{F6896E39-FD1A-6546-B26A-A23B85D874D2}"/>
              </a:ext>
            </a:extLst>
          </p:cNvPr>
          <p:cNvSpPr/>
          <p:nvPr/>
        </p:nvSpPr>
        <p:spPr>
          <a:xfrm>
            <a:off x="897166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6-Point Star 76">
            <a:extLst>
              <a:ext uri="{FF2B5EF4-FFF2-40B4-BE49-F238E27FC236}">
                <a16:creationId xmlns:a16="http://schemas.microsoft.com/office/drawing/2014/main" id="{F3999034-0DAB-894B-8934-FA4FD48A6001}"/>
              </a:ext>
            </a:extLst>
          </p:cNvPr>
          <p:cNvSpPr/>
          <p:nvPr/>
        </p:nvSpPr>
        <p:spPr>
          <a:xfrm>
            <a:off x="913892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6-Point Star 76">
            <a:extLst>
              <a:ext uri="{FF2B5EF4-FFF2-40B4-BE49-F238E27FC236}">
                <a16:creationId xmlns:a16="http://schemas.microsoft.com/office/drawing/2014/main" id="{58BE4A03-10E5-9248-8B2A-E4F56EBBFB09}"/>
              </a:ext>
            </a:extLst>
          </p:cNvPr>
          <p:cNvSpPr/>
          <p:nvPr/>
        </p:nvSpPr>
        <p:spPr>
          <a:xfrm>
            <a:off x="9306177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557633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188730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216985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54665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969274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7298950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62862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958302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828797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6EEC6-56F1-E443-BA50-2C04BD32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" y="12979399"/>
            <a:ext cx="673296" cy="792113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9C5D249-927A-C443-9C28-E25954DCF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071" y="10387389"/>
            <a:ext cx="673296" cy="792113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4" y="7971089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78" y="548985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79" y="3025107"/>
            <a:ext cx="673296" cy="79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E1B7C-3CEF-1E4A-A05E-B2D99691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32126" y="11903197"/>
            <a:ext cx="567137" cy="71638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C7768BA-DD05-C646-995C-5DCAC49F6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74452" y="6900538"/>
            <a:ext cx="567137" cy="71638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FA29DDD-ABF5-314B-A5F9-AED397768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3107116" y="1981072"/>
            <a:ext cx="567137" cy="7163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8EDE721A-DB87-F343-AA1E-284A0402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161922" y="9518147"/>
            <a:ext cx="584822" cy="62866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CB6D44A-0F99-F34C-AD17-C1596B7F4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200993" y="4489089"/>
            <a:ext cx="584822" cy="628663"/>
          </a:xfrm>
          <a:prstGeom prst="rect">
            <a:avLst/>
          </a:prstGeom>
        </p:spPr>
      </p:pic>
      <p:pic>
        <p:nvPicPr>
          <p:cNvPr id="332" name="Picture 7">
            <a:extLst>
              <a:ext uri="{FF2B5EF4-FFF2-40B4-BE49-F238E27FC236}">
                <a16:creationId xmlns:a16="http://schemas.microsoft.com/office/drawing/2014/main" id="{934CDDD2-B30E-9944-9BE3-5DC8276B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898" y="14681814"/>
            <a:ext cx="1429391" cy="4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444E0061-E83C-2342-9332-FEF7BCF7A48A}"/>
              </a:ext>
            </a:extLst>
          </p:cNvPr>
          <p:cNvGraphicFramePr>
            <a:graphicFrameLocks noGrp="1"/>
          </p:cNvGraphicFramePr>
          <p:nvPr/>
        </p:nvGraphicFramePr>
        <p:xfrm>
          <a:off x="320686" y="1771650"/>
          <a:ext cx="2270821" cy="36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328">
                  <a:extLst>
                    <a:ext uri="{9D8B030D-6E8A-4147-A177-3AD203B41FA5}">
                      <a16:colId xmlns:a16="http://schemas.microsoft.com/office/drawing/2014/main" val="3185464999"/>
                    </a:ext>
                  </a:extLst>
                </a:gridCol>
                <a:gridCol w="1635493">
                  <a:extLst>
                    <a:ext uri="{9D8B030D-6E8A-4147-A177-3AD203B41FA5}">
                      <a16:colId xmlns:a16="http://schemas.microsoft.com/office/drawing/2014/main" val="4156271430"/>
                    </a:ext>
                  </a:extLst>
                </a:gridCol>
              </a:tblGrid>
              <a:tr h="1554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Year 9 Survival Top Tips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24924"/>
                  </a:ext>
                </a:extLst>
              </a:tr>
              <a:tr h="653205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and revise vocabulary regularly, approximately 20 words a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5608"/>
                  </a:ext>
                </a:extLst>
              </a:tr>
              <a:tr h="653205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how to ask, “How do you say X?” in the language and use it often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0817"/>
                  </a:ext>
                </a:extLst>
              </a:tr>
              <a:tr h="50950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Download relevant apps to revise: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Memrise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DuoLingo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WordReference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916198"/>
                  </a:ext>
                </a:extLst>
              </a:tr>
              <a:tr h="50950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Set achievable and specific learning goals with a time limit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1033"/>
                  </a:ext>
                </a:extLst>
              </a:tr>
              <a:tr h="653205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Allow yourself to make mistakes, even silly ones. They help you learn!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572172"/>
                  </a:ext>
                </a:extLst>
              </a:tr>
            </a:tbl>
          </a:graphicData>
        </a:graphic>
      </p:graphicFrame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183057" y="1206192"/>
            <a:ext cx="1250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SKILS DEVELOPED</a:t>
            </a:r>
            <a:endParaRPr lang="en-US" sz="1100" dirty="0"/>
          </a:p>
        </p:txBody>
      </p:sp>
      <p:sp>
        <p:nvSpPr>
          <p:cNvPr id="163" name="Isosceles Triangle 9">
            <a:extLst>
              <a:ext uri="{FF2B5EF4-FFF2-40B4-BE49-F238E27FC236}">
                <a16:creationId xmlns:a16="http://schemas.microsoft.com/office/drawing/2014/main" id="{1D61F891-A2EC-2944-9C1B-BD9B309F6014}"/>
              </a:ext>
            </a:extLst>
          </p:cNvPr>
          <p:cNvSpPr/>
          <p:nvPr/>
        </p:nvSpPr>
        <p:spPr>
          <a:xfrm rot="2820000" flipH="1">
            <a:off x="7754643" y="1273103"/>
            <a:ext cx="499187" cy="834021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gradFill>
            <a:gsLst>
              <a:gs pos="0">
                <a:srgbClr val="63CA30"/>
              </a:gs>
              <a:gs pos="100000">
                <a:srgbClr val="0D911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3114213" y="10069216"/>
            <a:ext cx="3736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endParaRPr lang="en-US" sz="1200" dirty="0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880303" y="10230323"/>
            <a:ext cx="6787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¡</a:t>
            </a:r>
            <a:r>
              <a:rPr lang="en-US" sz="1100" b="1" u="sng" dirty="0" err="1">
                <a:highlight>
                  <a:srgbClr val="FFFF00"/>
                </a:highlight>
              </a:rPr>
              <a:t>Oriéntate</a:t>
            </a:r>
            <a:r>
              <a:rPr lang="en-US" sz="1100" b="1" u="sng" dirty="0">
                <a:highlight>
                  <a:srgbClr val="FFFF00"/>
                </a:highlight>
              </a:rPr>
              <a:t>!- Future study and Employment </a:t>
            </a:r>
          </a:p>
          <a:p>
            <a:endParaRPr lang="en-US" sz="1100" b="1" u="sng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r>
              <a:rPr lang="en-US" sz="1100" dirty="0"/>
              <a:t>Saying what you have to do at work ; using </a:t>
            </a:r>
            <a:r>
              <a:rPr lang="en-US" sz="1100" dirty="0" err="1"/>
              <a:t>tener</a:t>
            </a:r>
            <a:r>
              <a:rPr lang="en-US" sz="1100" dirty="0"/>
              <a:t> que.</a:t>
            </a:r>
          </a:p>
          <a:p>
            <a:pPr marL="342900" indent="-342900">
              <a:buAutoNum type="arabicPeriod"/>
            </a:pPr>
            <a:r>
              <a:rPr lang="en-US" sz="1100" dirty="0"/>
              <a:t>Saying what job you would like to do; using correct adjective agreement.</a:t>
            </a:r>
          </a:p>
          <a:p>
            <a:pPr marL="342900" indent="-342900">
              <a:buAutoNum type="arabicPeriod"/>
            </a:pPr>
            <a:r>
              <a:rPr lang="en-US" sz="1100" dirty="0"/>
              <a:t>Saying what you did at work yesterday; using the </a:t>
            </a:r>
            <a:r>
              <a:rPr lang="en-US" sz="1100" dirty="0" err="1"/>
              <a:t>preterite</a:t>
            </a:r>
            <a:r>
              <a:rPr lang="en-US" sz="1100" dirty="0"/>
              <a:t> tense of regular verbs.</a:t>
            </a:r>
          </a:p>
          <a:p>
            <a:pPr marL="342900" indent="-342900">
              <a:buAutoNum type="arabicPeriod"/>
            </a:pPr>
            <a:r>
              <a:rPr lang="en-US" sz="1100" dirty="0"/>
              <a:t>Describing your job; using the present and the </a:t>
            </a:r>
            <a:r>
              <a:rPr lang="en-US" sz="1100" dirty="0" err="1"/>
              <a:t>preterite</a:t>
            </a:r>
            <a:r>
              <a:rPr lang="en-US" sz="1100" dirty="0"/>
              <a:t> together.</a:t>
            </a:r>
          </a:p>
        </p:txBody>
      </p:sp>
      <p:pic>
        <p:nvPicPr>
          <p:cNvPr id="1074" name="Picture 50" descr="rosette Icon 164431">
            <a:extLst>
              <a:ext uri="{FF2B5EF4-FFF2-40B4-BE49-F238E27FC236}">
                <a16:creationId xmlns:a16="http://schemas.microsoft.com/office/drawing/2014/main" id="{019F9F30-629C-C24F-BB77-810F08FF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969" y="2477159"/>
            <a:ext cx="593954" cy="5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7">
            <a:extLst>
              <a:ext uri="{FF2B5EF4-FFF2-40B4-BE49-F238E27FC236}">
                <a16:creationId xmlns:a16="http://schemas.microsoft.com/office/drawing/2014/main" id="{CA67A7EF-ADC2-2A4D-9082-CCAF9B42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304" y="16388464"/>
            <a:ext cx="3563983" cy="107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TextBox 178"/>
          <p:cNvSpPr txBox="1"/>
          <p:nvPr/>
        </p:nvSpPr>
        <p:spPr>
          <a:xfrm>
            <a:off x="367202" y="15375174"/>
            <a:ext cx="4981328" cy="2031325"/>
          </a:xfrm>
          <a:prstGeom prst="rect">
            <a:avLst/>
          </a:prstGeom>
          <a:noFill/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highlight>
                  <a:srgbClr val="FFFF00"/>
                </a:highlight>
              </a:rPr>
              <a:t>Applying language learning skills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* Asking and responding to questions</a:t>
            </a:r>
          </a:p>
          <a:p>
            <a:r>
              <a:rPr lang="en-US" sz="1400" b="1" dirty="0"/>
              <a:t>* Memorisation strategies (remembering more – automaticity) </a:t>
            </a:r>
          </a:p>
          <a:p>
            <a:r>
              <a:rPr lang="en-US" sz="1400" b="1" dirty="0"/>
              <a:t>* Productive skills – Writing, speaking &amp; translation</a:t>
            </a:r>
          </a:p>
          <a:p>
            <a:r>
              <a:rPr lang="en-US" sz="1400" b="1" dirty="0"/>
              <a:t>* Receptive skills - Listening &amp; reading</a:t>
            </a:r>
          </a:p>
          <a:p>
            <a:r>
              <a:rPr lang="en-US" sz="1400" b="1" dirty="0"/>
              <a:t>* Grammar in lesson</a:t>
            </a:r>
          </a:p>
          <a:p>
            <a:r>
              <a:rPr lang="en-US" sz="1400" b="1" dirty="0"/>
              <a:t>* Vocabulary &amp; Phonics </a:t>
            </a:r>
          </a:p>
          <a:p>
            <a:r>
              <a:rPr lang="en-US" sz="1400" b="1" dirty="0"/>
              <a:t>* Exploring culture and language</a:t>
            </a:r>
          </a:p>
          <a:p>
            <a:r>
              <a:rPr lang="en-US" sz="1400" b="1" dirty="0"/>
              <a:t>* Communicative functions (expressing opinions)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873718" y="12854988"/>
            <a:ext cx="4950495" cy="112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100" b="1" u="sng" dirty="0" err="1">
                <a:highlight>
                  <a:srgbClr val="FFFF00"/>
                </a:highlight>
              </a:rPr>
              <a:t>Somos</a:t>
            </a:r>
            <a:r>
              <a:rPr lang="en-GB" sz="1100" b="1" u="sng" dirty="0">
                <a:highlight>
                  <a:srgbClr val="FFFF00"/>
                </a:highlight>
              </a:rPr>
              <a:t> </a:t>
            </a:r>
            <a:r>
              <a:rPr lang="en-GB" sz="1100" b="1" u="sng" dirty="0" err="1">
                <a:highlight>
                  <a:srgbClr val="FFFF00"/>
                </a:highlight>
              </a:rPr>
              <a:t>Así</a:t>
            </a:r>
            <a:r>
              <a:rPr lang="en-GB" sz="1100" b="1" u="sng" dirty="0">
                <a:highlight>
                  <a:srgbClr val="FFFF00"/>
                </a:highlight>
              </a:rPr>
              <a:t>- Things we like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10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Talking about things you like; using </a:t>
            </a:r>
            <a:r>
              <a:rPr lang="en-GB" sz="105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gustar</a:t>
            </a:r>
            <a:r>
              <a:rPr lang="en-GB" sz="10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nouns in the present tense.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Talking about your week; using regular verbs in the present tense :verb </a:t>
            </a:r>
            <a:r>
              <a:rPr lang="en-GB" sz="105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ir.</a:t>
            </a:r>
            <a:endParaRPr lang="en-GB" sz="105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Talking about birthday celebrations; using the near future tense.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Reading about films and understanding authentic texts/ longer, spoken texts.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660831" y="7586473"/>
            <a:ext cx="6181871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En forma- healthy lifestyle </a:t>
            </a:r>
          </a:p>
          <a:p>
            <a:endParaRPr lang="en-US" sz="1100" b="1" u="sng" dirty="0"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Talking about diet; using negatives.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Talking about an active lifestyle; using stem-changing verbs.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Talking about your daily routine; using reflexive verbs.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Talking about ailments; using different verbs to describe illness.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Talking about getting fit; using se </a:t>
            </a:r>
            <a:r>
              <a:rPr lang="en-US" sz="1200" dirty="0" err="1"/>
              <a:t>debe</a:t>
            </a:r>
            <a:r>
              <a:rPr lang="en-US" sz="1200" dirty="0"/>
              <a:t> / no se </a:t>
            </a:r>
            <a:r>
              <a:rPr lang="en-US" sz="1200" dirty="0" err="1"/>
              <a:t>debe</a:t>
            </a:r>
            <a:r>
              <a:rPr lang="en-US" sz="1200" dirty="0"/>
              <a:t>.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3044227" y="4864043"/>
            <a:ext cx="4642574" cy="163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u="sng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_tradnl" sz="1100" b="1" u="sng" dirty="0">
                <a:highlight>
                  <a:srgbClr val="FFFF00"/>
                </a:highlight>
              </a:rPr>
              <a:t>Una aventura en Madrid- Adventure in Madrid </a:t>
            </a:r>
            <a:endParaRPr lang="en-GB" sz="1100" b="1" u="sng" dirty="0">
              <a:highlight>
                <a:srgbClr val="FFFF00"/>
              </a:highlight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dk1"/>
                </a:solidFill>
              </a:rPr>
              <a:t>Meeting and greeting people; using expressions with </a:t>
            </a:r>
            <a:r>
              <a:rPr lang="en-GB" sz="1200" dirty="0" err="1">
                <a:solidFill>
                  <a:schemeClr val="dk1"/>
                </a:solidFill>
              </a:rPr>
              <a:t>tener</a:t>
            </a:r>
            <a:r>
              <a:rPr lang="en-GB" sz="1200" dirty="0">
                <a:solidFill>
                  <a:schemeClr val="dk1"/>
                </a:solidFill>
              </a:rPr>
              <a:t>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dk1"/>
                </a:solidFill>
              </a:rPr>
              <a:t>Talking about a treasure hunt; using the superlative.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>
                <a:solidFill>
                  <a:schemeClr val="dk1"/>
                </a:solidFill>
              </a:rPr>
              <a:t>Describing a day trip; using the </a:t>
            </a:r>
            <a:r>
              <a:rPr lang="en-GB" sz="1200" dirty="0" err="1">
                <a:solidFill>
                  <a:schemeClr val="dk1"/>
                </a:solidFill>
              </a:rPr>
              <a:t>preterite</a:t>
            </a:r>
            <a:r>
              <a:rPr lang="en-GB" sz="1200" dirty="0">
                <a:solidFill>
                  <a:schemeClr val="dk1"/>
                </a:solidFill>
              </a:rPr>
              <a:t> of irregular verbs.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200" dirty="0">
                <a:solidFill>
                  <a:schemeClr val="dk1"/>
                </a:solidFill>
              </a:rPr>
              <a:t>Discussing buying souvenirs; using </a:t>
            </a:r>
            <a:r>
              <a:rPr lang="en-GB" sz="1200" dirty="0" err="1">
                <a:solidFill>
                  <a:schemeClr val="dk1"/>
                </a:solidFill>
              </a:rPr>
              <a:t>tú</a:t>
            </a:r>
            <a:r>
              <a:rPr lang="en-GB" sz="1200" dirty="0">
                <a:solidFill>
                  <a:schemeClr val="dk1"/>
                </a:solidFill>
              </a:rPr>
              <a:t> and </a:t>
            </a:r>
            <a:r>
              <a:rPr lang="en-GB" sz="1200" dirty="0" err="1">
                <a:solidFill>
                  <a:schemeClr val="dk1"/>
                </a:solidFill>
              </a:rPr>
              <a:t>usted</a:t>
            </a:r>
            <a:r>
              <a:rPr lang="en-GB" sz="1200" dirty="0">
                <a:solidFill>
                  <a:schemeClr val="dk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>
                <a:solidFill>
                  <a:schemeClr val="dk1"/>
                </a:solidFill>
              </a:rPr>
              <a:t>Discussing the final day of a visit; using three tenses.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949C675-8CE4-FDC3-9A9B-9C0D442B49A5}"/>
              </a:ext>
            </a:extLst>
          </p:cNvPr>
          <p:cNvSpPr txBox="1"/>
          <p:nvPr/>
        </p:nvSpPr>
        <p:spPr>
          <a:xfrm>
            <a:off x="4060359" y="2365950"/>
            <a:ext cx="1271306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</a:t>
            </a:r>
          </a:p>
        </p:txBody>
      </p:sp>
      <p:pic>
        <p:nvPicPr>
          <p:cNvPr id="169" name="Picture 198" descr="Shape&#10;&#10;Description automatically generated with low confidence">
            <a:extLst>
              <a:ext uri="{FF2B5EF4-FFF2-40B4-BE49-F238E27FC236}">
                <a16:creationId xmlns:a16="http://schemas.microsoft.com/office/drawing/2014/main" id="{E7A8333D-CFA7-A8B9-89FE-BBB2256AB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3" y="2584740"/>
            <a:ext cx="1309443" cy="69706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Time management concept for landing page">
            <a:extLst>
              <a:ext uri="{FF2B5EF4-FFF2-40B4-BE49-F238E27FC236}">
                <a16:creationId xmlns:a16="http://schemas.microsoft.com/office/drawing/2014/main" id="{3FA75CA2-5290-B0F7-0F30-49AFCE72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18" y="12586004"/>
            <a:ext cx="1108337" cy="11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 day background in flat style">
            <a:extLst>
              <a:ext uri="{FF2B5EF4-FFF2-40B4-BE49-F238E27FC236}">
                <a16:creationId xmlns:a16="http://schemas.microsoft.com/office/drawing/2014/main" id="{00A2EA57-D3E5-0ECE-BD49-B0710D27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40" y="7652656"/>
            <a:ext cx="1248435" cy="12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lustration vector of various careers and professions">
            <a:extLst>
              <a:ext uri="{FF2B5EF4-FFF2-40B4-BE49-F238E27FC236}">
                <a16:creationId xmlns:a16="http://schemas.microsoft.com/office/drawing/2014/main" id="{C8AF5C5E-2A69-6C42-77C7-C1272AC0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47" y="10059188"/>
            <a:ext cx="1314230" cy="9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lf guided camping travel cartoon composition with online map location symbols tourists hiking">
            <a:extLst>
              <a:ext uri="{FF2B5EF4-FFF2-40B4-BE49-F238E27FC236}">
                <a16:creationId xmlns:a16="http://schemas.microsoft.com/office/drawing/2014/main" id="{CE4F99DC-E319-44CA-4315-21DDD536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53" y="5520144"/>
            <a:ext cx="1340834" cy="7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24" y="455607"/>
            <a:ext cx="1059826" cy="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4E4C2-350E-65E0-45ED-5F339CFA4980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0" y="403512"/>
            <a:ext cx="1059826" cy="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50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31831" y="-47992"/>
            <a:ext cx="9726896" cy="178017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10247" y="208762"/>
            <a:ext cx="9366739" cy="1722277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DFA900F3-921A-274F-926E-3E87029C1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661" y="15139810"/>
            <a:ext cx="4172362" cy="140954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39737" y="14508672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-62547" y="12309270"/>
            <a:ext cx="3447941" cy="2305429"/>
          </a:xfrm>
          <a:prstGeom prst="blockArc">
            <a:avLst>
              <a:gd name="adj1" fmla="val 10775024"/>
              <a:gd name="adj2" fmla="val 189716"/>
              <a:gd name="adj3" fmla="val 291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263726" y="127540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460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50C0D89-EEB2-744C-8F78-77CE951B8BF9}"/>
              </a:ext>
            </a:extLst>
          </p:cNvPr>
          <p:cNvSpPr txBox="1"/>
          <p:nvPr/>
        </p:nvSpPr>
        <p:spPr>
          <a:xfrm>
            <a:off x="4092085" y="10541539"/>
            <a:ext cx="1331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4556096" y="6859183"/>
            <a:ext cx="237661" cy="4631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457960" y="1852195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Start GCSE’s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8460675" y="2309725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Next Level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47937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210645" y="1367012"/>
            <a:ext cx="1317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Move on to Year 11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15650" y="380931"/>
            <a:ext cx="9133087" cy="7949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Learning Journey Map </a:t>
            </a:r>
          </a:p>
          <a:p>
            <a:pPr algn="ctr"/>
            <a:r>
              <a:rPr lang="en-GB" sz="2400" u="sng">
                <a:solidFill>
                  <a:schemeClr val="tx1"/>
                </a:solidFill>
              </a:rPr>
              <a:t>YEAR 10 </a:t>
            </a:r>
            <a:r>
              <a:rPr lang="en-GB" sz="2400" u="sng" dirty="0">
                <a:solidFill>
                  <a:schemeClr val="tx1"/>
                </a:solidFill>
              </a:rPr>
              <a:t>SPANISH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87988-5306-4262-9A46-2F78AA386422}"/>
              </a:ext>
            </a:extLst>
          </p:cNvPr>
          <p:cNvSpPr txBox="1"/>
          <p:nvPr/>
        </p:nvSpPr>
        <p:spPr>
          <a:xfrm>
            <a:off x="8644624" y="13236911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202" y="15455027"/>
            <a:ext cx="4277823" cy="2031325"/>
          </a:xfrm>
          <a:prstGeom prst="rect">
            <a:avLst/>
          </a:prstGeom>
          <a:noFill/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SKILLS TAUGHT ACROSS </a:t>
            </a:r>
            <a:r>
              <a:rPr lang="en-US" sz="1400" b="1" u="sng" dirty="0"/>
              <a:t>___MFL______</a:t>
            </a:r>
          </a:p>
          <a:p>
            <a:pPr marL="457200" indent="-457200">
              <a:buAutoNum type="arabicParenR"/>
            </a:pPr>
            <a:endParaRPr lang="en-US" sz="1400" b="1" dirty="0"/>
          </a:p>
          <a:p>
            <a:pPr marL="457200" indent="-457200">
              <a:buAutoNum type="arabicParenR"/>
            </a:pPr>
            <a:r>
              <a:rPr lang="en-US" sz="1400" b="1" dirty="0"/>
              <a:t>SPEAKING: ROLEPLAY_ PHOTOCARD &amp; ASKING AND RESPONDING TO QUESTIONS. </a:t>
            </a:r>
          </a:p>
          <a:p>
            <a:pPr marL="457200" indent="-457200">
              <a:buAutoNum type="arabicParenR"/>
            </a:pPr>
            <a:r>
              <a:rPr lang="en-US" sz="1400" b="1" dirty="0"/>
              <a:t>WRITTEN EXPRESSION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LISTENING COMPREHENSION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READING COMPREHENSION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GRAMMAR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1089398" y="1482083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AC09A0-687F-984C-ADF9-99CFEFE2EE74}"/>
              </a:ext>
            </a:extLst>
          </p:cNvPr>
          <p:cNvSpPr/>
          <p:nvPr/>
        </p:nvSpPr>
        <p:spPr>
          <a:xfrm>
            <a:off x="3678190" y="4211789"/>
            <a:ext cx="4328584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4B4D65-D385-BD4F-A1C3-C745C1FF09FF}"/>
              </a:ext>
            </a:extLst>
          </p:cNvPr>
          <p:cNvSpPr/>
          <p:nvPr/>
        </p:nvSpPr>
        <p:spPr>
          <a:xfrm>
            <a:off x="1639737" y="6765659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1F62A6-0920-EA48-8084-89C5EB14D770}"/>
              </a:ext>
            </a:extLst>
          </p:cNvPr>
          <p:cNvSpPr/>
          <p:nvPr/>
        </p:nvSpPr>
        <p:spPr>
          <a:xfrm>
            <a:off x="1639737" y="11738015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112BA6-23B5-DE46-A8F8-B0954C55FCD5}"/>
              </a:ext>
            </a:extLst>
          </p:cNvPr>
          <p:cNvSpPr/>
          <p:nvPr/>
        </p:nvSpPr>
        <p:spPr>
          <a:xfrm>
            <a:off x="3726679" y="1793303"/>
            <a:ext cx="4281811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0029DE-EFBC-0A48-A9C3-F3081D6BD7E4}"/>
              </a:ext>
            </a:extLst>
          </p:cNvPr>
          <p:cNvSpPr/>
          <p:nvPr/>
        </p:nvSpPr>
        <p:spPr>
          <a:xfrm>
            <a:off x="1639737" y="9251837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Block Arc 90">
            <a:extLst>
              <a:ext uri="{FF2B5EF4-FFF2-40B4-BE49-F238E27FC236}">
                <a16:creationId xmlns:a16="http://schemas.microsoft.com/office/drawing/2014/main" id="{C70CDBFF-F3EE-F644-8277-275B3C16BC09}"/>
              </a:ext>
            </a:extLst>
          </p:cNvPr>
          <p:cNvSpPr/>
          <p:nvPr/>
        </p:nvSpPr>
        <p:spPr>
          <a:xfrm rot="16200000">
            <a:off x="73386" y="7143593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Block Arc 91">
            <a:extLst>
              <a:ext uri="{FF2B5EF4-FFF2-40B4-BE49-F238E27FC236}">
                <a16:creationId xmlns:a16="http://schemas.microsoft.com/office/drawing/2014/main" id="{CC835EBC-AFD6-D144-98B4-3C34F4603433}"/>
              </a:ext>
            </a:extLst>
          </p:cNvPr>
          <p:cNvSpPr/>
          <p:nvPr/>
        </p:nvSpPr>
        <p:spPr>
          <a:xfrm rot="16200000">
            <a:off x="2280536" y="2166779"/>
            <a:ext cx="3163461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lock Arc 92">
            <a:extLst>
              <a:ext uri="{FF2B5EF4-FFF2-40B4-BE49-F238E27FC236}">
                <a16:creationId xmlns:a16="http://schemas.microsoft.com/office/drawing/2014/main" id="{8BFC2FDC-48F4-4043-BEB6-BA11A307D690}"/>
              </a:ext>
            </a:extLst>
          </p:cNvPr>
          <p:cNvSpPr/>
          <p:nvPr/>
        </p:nvSpPr>
        <p:spPr>
          <a:xfrm rot="5400000">
            <a:off x="6408782" y="9625008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id="{E036D9F5-9E45-1945-A88B-E982EE885525}"/>
              </a:ext>
            </a:extLst>
          </p:cNvPr>
          <p:cNvSpPr/>
          <p:nvPr/>
        </p:nvSpPr>
        <p:spPr>
          <a:xfrm rot="5400000">
            <a:off x="6408276" y="4659000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BEE6CEC-4B9F-8949-AB8E-0983A5DC25AB}"/>
              </a:ext>
            </a:extLst>
          </p:cNvPr>
          <p:cNvGrpSpPr/>
          <p:nvPr/>
        </p:nvGrpSpPr>
        <p:grpSpPr>
          <a:xfrm>
            <a:off x="7838701" y="13574305"/>
            <a:ext cx="1977259" cy="1235919"/>
            <a:chOff x="1066800" y="2693267"/>
            <a:chExt cx="6781800" cy="3777314"/>
          </a:xfrm>
        </p:grpSpPr>
        <p:sp>
          <p:nvSpPr>
            <p:cNvPr id="96" name="Ellipse 98">
              <a:extLst>
                <a:ext uri="{FF2B5EF4-FFF2-40B4-BE49-F238E27FC236}">
                  <a16:creationId xmlns:a16="http://schemas.microsoft.com/office/drawing/2014/main" id="{C4B474F9-285D-3A4E-8505-C681FE530596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E3A01AF-6AA1-3049-9B4D-5097C5FFCAF4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2CB325-5873-1145-96B6-7790825B04C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AC25F1F-DCBA-6F43-A88A-6DF9251A6673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23382C1-D1B3-A944-86DE-C041417498DD}"/>
              </a:ext>
            </a:extLst>
          </p:cNvPr>
          <p:cNvGrpSpPr/>
          <p:nvPr/>
        </p:nvGrpSpPr>
        <p:grpSpPr>
          <a:xfrm>
            <a:off x="8303843" y="13251929"/>
            <a:ext cx="1065949" cy="1143588"/>
            <a:chOff x="6453494" y="2317132"/>
            <a:chExt cx="1969724" cy="204704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0ED1754-FD42-324B-8A12-F0B73A293C98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BF62FB9-0FD6-BF48-BD5A-909489EC6B62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CEE111F-50D4-F24A-B359-62E57B061DC2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F7A5C2-974B-0642-B2B5-0B40008F30DA}"/>
                </a:ext>
              </a:extLst>
            </p:cNvPr>
            <p:cNvSpPr txBox="1"/>
            <p:nvPr/>
          </p:nvSpPr>
          <p:spPr>
            <a:xfrm>
              <a:off x="6677905" y="2582518"/>
              <a:ext cx="1634027" cy="606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 10</a:t>
              </a: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5BD3F5AE-7376-5941-B7F0-37179B39E513}"/>
              </a:ext>
            </a:extLst>
          </p:cNvPr>
          <p:cNvSpPr/>
          <p:nvPr/>
        </p:nvSpPr>
        <p:spPr>
          <a:xfrm>
            <a:off x="592705" y="1030062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872BA2-FBEC-AC4F-83F4-A7F64A651A53}"/>
              </a:ext>
            </a:extLst>
          </p:cNvPr>
          <p:cNvSpPr txBox="1"/>
          <p:nvPr/>
        </p:nvSpPr>
        <p:spPr>
          <a:xfrm>
            <a:off x="1136163" y="10783446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D7DA30-2D0D-7C49-9AC3-2A66E8AEF1E1}"/>
              </a:ext>
            </a:extLst>
          </p:cNvPr>
          <p:cNvGrpSpPr/>
          <p:nvPr/>
        </p:nvGrpSpPr>
        <p:grpSpPr>
          <a:xfrm>
            <a:off x="15922" y="10509651"/>
            <a:ext cx="1977259" cy="1235919"/>
            <a:chOff x="1066800" y="2693267"/>
            <a:chExt cx="6781800" cy="3777314"/>
          </a:xfrm>
        </p:grpSpPr>
        <p:sp>
          <p:nvSpPr>
            <p:cNvPr id="109" name="Ellipse 98">
              <a:extLst>
                <a:ext uri="{FF2B5EF4-FFF2-40B4-BE49-F238E27FC236}">
                  <a16:creationId xmlns:a16="http://schemas.microsoft.com/office/drawing/2014/main" id="{4AFEB335-0FD6-C049-9282-FEE9F6A0AD45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D6A6F7B-F77B-6D45-9E09-4D56FBD6860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9D2C4AE-57A5-634D-8AAF-46CB76D8CB6E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1A4490C-FEC4-9B49-8980-595F8C05483D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508A59-749C-A848-B837-8C36ABCD99BA}"/>
              </a:ext>
            </a:extLst>
          </p:cNvPr>
          <p:cNvGrpSpPr/>
          <p:nvPr/>
        </p:nvGrpSpPr>
        <p:grpSpPr>
          <a:xfrm>
            <a:off x="480267" y="10108073"/>
            <a:ext cx="1065949" cy="1111510"/>
            <a:chOff x="6453494" y="2374552"/>
            <a:chExt cx="1969724" cy="198962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1FCE7F-673A-594E-A1AD-34F5C6EDB8CF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F585282-BA96-1342-B6B5-F38DB3B3E5F2}"/>
                </a:ext>
              </a:extLst>
            </p:cNvPr>
            <p:cNvSpPr/>
            <p:nvPr/>
          </p:nvSpPr>
          <p:spPr>
            <a:xfrm>
              <a:off x="6535478" y="2405609"/>
              <a:ext cx="1741715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78AAE3-E5E5-1949-A7C7-7A6BC89A61E7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48EF7CF-E003-5941-A4CC-05942F294215}"/>
                </a:ext>
              </a:extLst>
            </p:cNvPr>
            <p:cNvSpPr txBox="1"/>
            <p:nvPr/>
          </p:nvSpPr>
          <p:spPr>
            <a:xfrm>
              <a:off x="6822059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FE5B871E-17BD-A140-8738-E6EFF535966B}"/>
              </a:ext>
            </a:extLst>
          </p:cNvPr>
          <p:cNvSpPr/>
          <p:nvPr/>
        </p:nvSpPr>
        <p:spPr>
          <a:xfrm>
            <a:off x="8264857" y="779230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B58E927-9AAE-1B44-B3CC-AF9FEA3C5327}"/>
              </a:ext>
            </a:extLst>
          </p:cNvPr>
          <p:cNvSpPr txBox="1"/>
          <p:nvPr/>
        </p:nvSpPr>
        <p:spPr>
          <a:xfrm>
            <a:off x="8645755" y="8275129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8F5BAE-ABB9-6F4C-B5A5-F7789C1AF3C2}"/>
              </a:ext>
            </a:extLst>
          </p:cNvPr>
          <p:cNvGrpSpPr/>
          <p:nvPr/>
        </p:nvGrpSpPr>
        <p:grpSpPr>
          <a:xfrm>
            <a:off x="7688074" y="8001334"/>
            <a:ext cx="1977259" cy="1235919"/>
            <a:chOff x="1066800" y="2693267"/>
            <a:chExt cx="6781800" cy="3777314"/>
          </a:xfrm>
        </p:grpSpPr>
        <p:sp>
          <p:nvSpPr>
            <p:cNvPr id="121" name="Ellipse 98">
              <a:extLst>
                <a:ext uri="{FF2B5EF4-FFF2-40B4-BE49-F238E27FC236}">
                  <a16:creationId xmlns:a16="http://schemas.microsoft.com/office/drawing/2014/main" id="{4FBEDAF6-7464-6C40-A124-596761F60817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AE61AC-F41C-B343-932A-5D61DAD002FC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4AF8B-A56E-9E4E-AF8A-DBC621AD251B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B3769AB-035E-0043-B607-14E3EA08BBF6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0FBF37-4FF9-134E-A241-8CBFFE834D14}"/>
              </a:ext>
            </a:extLst>
          </p:cNvPr>
          <p:cNvGrpSpPr/>
          <p:nvPr/>
        </p:nvGrpSpPr>
        <p:grpSpPr>
          <a:xfrm>
            <a:off x="8152419" y="7567678"/>
            <a:ext cx="1065949" cy="1143588"/>
            <a:chOff x="6453494" y="2317132"/>
            <a:chExt cx="1969724" cy="204704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96D44C-54F5-5642-81F8-D00C92F9AA4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684F5A-BA0B-EC45-B3A7-A9BD7062E83E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13A6B8F-8889-B541-99F6-B22AC06B127F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82D11CA-EB20-5D4D-A2A7-8F27470D72AC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AFDFD0ED-BD75-CD48-88BB-6572479084D0}"/>
              </a:ext>
            </a:extLst>
          </p:cNvPr>
          <p:cNvSpPr/>
          <p:nvPr/>
        </p:nvSpPr>
        <p:spPr>
          <a:xfrm>
            <a:off x="1997459" y="539944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E9452A-E4DB-974C-B350-3DAD8ACF4F29}"/>
              </a:ext>
            </a:extLst>
          </p:cNvPr>
          <p:cNvSpPr txBox="1"/>
          <p:nvPr/>
        </p:nvSpPr>
        <p:spPr>
          <a:xfrm>
            <a:off x="2378357" y="5882265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0E66922-3EC5-4E41-AE09-4285920E6762}"/>
              </a:ext>
            </a:extLst>
          </p:cNvPr>
          <p:cNvGrpSpPr/>
          <p:nvPr/>
        </p:nvGrpSpPr>
        <p:grpSpPr>
          <a:xfrm>
            <a:off x="257117" y="5667348"/>
            <a:ext cx="1977259" cy="1235919"/>
            <a:chOff x="1066800" y="2693267"/>
            <a:chExt cx="6781800" cy="3777314"/>
          </a:xfrm>
        </p:grpSpPr>
        <p:sp>
          <p:nvSpPr>
            <p:cNvPr id="134" name="Ellipse 98">
              <a:extLst>
                <a:ext uri="{FF2B5EF4-FFF2-40B4-BE49-F238E27FC236}">
                  <a16:creationId xmlns:a16="http://schemas.microsoft.com/office/drawing/2014/main" id="{0DF28BCF-DE99-EA46-82F6-B847927B6940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9A0D814-39BC-0F40-82CD-A07C8A4FF43D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1203497-954B-0E4D-8375-5CD7508C379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497A855-6815-9848-8DDB-75D144C5CBB7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2C203A-696F-BA43-8AB7-33FA9D396E07}"/>
              </a:ext>
            </a:extLst>
          </p:cNvPr>
          <p:cNvGrpSpPr/>
          <p:nvPr/>
        </p:nvGrpSpPr>
        <p:grpSpPr>
          <a:xfrm>
            <a:off x="683562" y="5254249"/>
            <a:ext cx="1065949" cy="1143588"/>
            <a:chOff x="6453494" y="2317132"/>
            <a:chExt cx="1969724" cy="204704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34CDE3-ED0E-A842-B688-89B2FC583AB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0571E79-87CE-E44A-A9A4-96C324F811ED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CFC0CF0-3C53-CC4E-85AE-F7E1382AD091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1F39917-0871-AA47-A15B-E43F30B4A67D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6886FF2-4A47-CC47-98CA-067C695294F2}"/>
              </a:ext>
            </a:extLst>
          </p:cNvPr>
          <p:cNvSpPr/>
          <p:nvPr/>
        </p:nvSpPr>
        <p:spPr>
          <a:xfrm>
            <a:off x="8283797" y="310191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A7601-D65B-9C47-B1D0-E4E2F7FEC730}"/>
              </a:ext>
            </a:extLst>
          </p:cNvPr>
          <p:cNvSpPr txBox="1"/>
          <p:nvPr/>
        </p:nvSpPr>
        <p:spPr>
          <a:xfrm>
            <a:off x="8664695" y="3584733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A32572A-CB20-8547-86FC-3B0841A91222}"/>
              </a:ext>
            </a:extLst>
          </p:cNvPr>
          <p:cNvGrpSpPr/>
          <p:nvPr/>
        </p:nvGrpSpPr>
        <p:grpSpPr>
          <a:xfrm>
            <a:off x="7707014" y="3310938"/>
            <a:ext cx="1977259" cy="1235919"/>
            <a:chOff x="1066800" y="2693267"/>
            <a:chExt cx="6781800" cy="3777314"/>
          </a:xfrm>
        </p:grpSpPr>
        <p:sp>
          <p:nvSpPr>
            <p:cNvPr id="152" name="Ellipse 98">
              <a:extLst>
                <a:ext uri="{FF2B5EF4-FFF2-40B4-BE49-F238E27FC236}">
                  <a16:creationId xmlns:a16="http://schemas.microsoft.com/office/drawing/2014/main" id="{D762C23B-EB3F-4D44-B031-AD1D4DA3E40D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C718DE3-4434-954E-A011-2296058AD0C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217AB88-6159-994F-8A92-AA260AC25FF5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50D4E4D-732C-9944-A043-D992C17DD6CA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EBDC93C-4CF9-CD45-A012-B81E085D049C}"/>
              </a:ext>
            </a:extLst>
          </p:cNvPr>
          <p:cNvGrpSpPr/>
          <p:nvPr/>
        </p:nvGrpSpPr>
        <p:grpSpPr>
          <a:xfrm>
            <a:off x="8171359" y="2877282"/>
            <a:ext cx="1065949" cy="1143588"/>
            <a:chOff x="6453494" y="2317132"/>
            <a:chExt cx="1969724" cy="2047043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39355E5-9974-AB47-A3BD-A33E806803D7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6630B10-CE88-0D4C-9E5A-4DD3E30DD368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0D4F74-E540-534B-B7AF-E119CA269F93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0BEA464-6CDA-C644-8BA4-D2F7577FC5C8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2" name="Isosceles Triangle 9">
            <a:extLst>
              <a:ext uri="{FF2B5EF4-FFF2-40B4-BE49-F238E27FC236}">
                <a16:creationId xmlns:a16="http://schemas.microsoft.com/office/drawing/2014/main" id="{4EC3FBAB-EF2F-B846-B361-1F2592033049}"/>
              </a:ext>
            </a:extLst>
          </p:cNvPr>
          <p:cNvSpPr/>
          <p:nvPr/>
        </p:nvSpPr>
        <p:spPr>
          <a:xfrm rot="6741482">
            <a:off x="7958591" y="1973474"/>
            <a:ext cx="465468" cy="894438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Notched Right Arrow 163">
            <a:extLst>
              <a:ext uri="{FF2B5EF4-FFF2-40B4-BE49-F238E27FC236}">
                <a16:creationId xmlns:a16="http://schemas.microsoft.com/office/drawing/2014/main" id="{66B9E0A1-FAD0-4644-B9A3-AA999D694C05}"/>
              </a:ext>
            </a:extLst>
          </p:cNvPr>
          <p:cNvSpPr/>
          <p:nvPr/>
        </p:nvSpPr>
        <p:spPr>
          <a:xfrm>
            <a:off x="7857130" y="1795717"/>
            <a:ext cx="747914" cy="499186"/>
          </a:xfrm>
          <a:prstGeom prst="notchedRightArrow">
            <a:avLst>
              <a:gd name="adj1" fmla="val 68499"/>
              <a:gd name="adj2" fmla="val 3612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1">
            <a:extLst>
              <a:ext uri="{FF2B5EF4-FFF2-40B4-BE49-F238E27FC236}">
                <a16:creationId xmlns:a16="http://schemas.microsoft.com/office/drawing/2014/main" id="{CB9FC991-5BCA-A647-B45D-6EFC192A081B}"/>
              </a:ext>
            </a:extLst>
          </p:cNvPr>
          <p:cNvSpPr/>
          <p:nvPr/>
        </p:nvSpPr>
        <p:spPr>
          <a:xfrm rot="16035654">
            <a:off x="7315922" y="14477411"/>
            <a:ext cx="984726" cy="902290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EF2BA-349C-1248-8A69-DC54F8DB27DF}"/>
              </a:ext>
            </a:extLst>
          </p:cNvPr>
          <p:cNvSpPr/>
          <p:nvPr/>
        </p:nvSpPr>
        <p:spPr>
          <a:xfrm>
            <a:off x="6799826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E6A6C58-E91C-834A-AE19-D590179869DC}"/>
              </a:ext>
            </a:extLst>
          </p:cNvPr>
          <p:cNvSpPr/>
          <p:nvPr/>
        </p:nvSpPr>
        <p:spPr>
          <a:xfrm>
            <a:off x="5507984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622E736-3045-7B4C-A98A-752D61D590D4}"/>
              </a:ext>
            </a:extLst>
          </p:cNvPr>
          <p:cNvSpPr/>
          <p:nvPr/>
        </p:nvSpPr>
        <p:spPr>
          <a:xfrm>
            <a:off x="4216142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1D91FD5-A62E-FE49-8182-96E31C175B01}"/>
              </a:ext>
            </a:extLst>
          </p:cNvPr>
          <p:cNvSpPr/>
          <p:nvPr/>
        </p:nvSpPr>
        <p:spPr>
          <a:xfrm>
            <a:off x="7035301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6CF1F0E-11D1-0E46-8A06-4FD366759058}"/>
              </a:ext>
            </a:extLst>
          </p:cNvPr>
          <p:cNvSpPr/>
          <p:nvPr/>
        </p:nvSpPr>
        <p:spPr>
          <a:xfrm>
            <a:off x="5743459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992B2B9-5C14-6940-A71A-E6A62E779DBE}"/>
              </a:ext>
            </a:extLst>
          </p:cNvPr>
          <p:cNvSpPr/>
          <p:nvPr/>
        </p:nvSpPr>
        <p:spPr>
          <a:xfrm>
            <a:off x="4451617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A72709B-D660-F742-A973-D96DA074B241}"/>
              </a:ext>
            </a:extLst>
          </p:cNvPr>
          <p:cNvSpPr/>
          <p:nvPr/>
        </p:nvSpPr>
        <p:spPr>
          <a:xfrm>
            <a:off x="6999908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F0914C4-FE47-494D-89E2-D40F33EC03AA}"/>
              </a:ext>
            </a:extLst>
          </p:cNvPr>
          <p:cNvSpPr/>
          <p:nvPr/>
        </p:nvSpPr>
        <p:spPr>
          <a:xfrm>
            <a:off x="5708066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50642FB-AF4E-3043-AB8F-F666B465A02F}"/>
              </a:ext>
            </a:extLst>
          </p:cNvPr>
          <p:cNvSpPr/>
          <p:nvPr/>
        </p:nvSpPr>
        <p:spPr>
          <a:xfrm>
            <a:off x="4416224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D988106-BC3D-A348-8917-942F6A71E863}"/>
              </a:ext>
            </a:extLst>
          </p:cNvPr>
          <p:cNvSpPr/>
          <p:nvPr/>
        </p:nvSpPr>
        <p:spPr>
          <a:xfrm>
            <a:off x="3124382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FE96A07-73F6-CE46-9845-5623ED82ED4A}"/>
              </a:ext>
            </a:extLst>
          </p:cNvPr>
          <p:cNvSpPr/>
          <p:nvPr/>
        </p:nvSpPr>
        <p:spPr>
          <a:xfrm>
            <a:off x="1832540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5FFCFC3-D41C-1345-9F89-A2C7AB727150}"/>
              </a:ext>
            </a:extLst>
          </p:cNvPr>
          <p:cNvSpPr/>
          <p:nvPr/>
        </p:nvSpPr>
        <p:spPr>
          <a:xfrm>
            <a:off x="7061314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C7633D-DDF9-8E4E-AE74-42020903636A}"/>
              </a:ext>
            </a:extLst>
          </p:cNvPr>
          <p:cNvSpPr/>
          <p:nvPr/>
        </p:nvSpPr>
        <p:spPr>
          <a:xfrm>
            <a:off x="5769472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3FCBB07-E07C-E543-9282-3C49895ABC8B}"/>
              </a:ext>
            </a:extLst>
          </p:cNvPr>
          <p:cNvSpPr/>
          <p:nvPr/>
        </p:nvSpPr>
        <p:spPr>
          <a:xfrm>
            <a:off x="4477630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A641094-4156-2945-9693-770564690D7B}"/>
              </a:ext>
            </a:extLst>
          </p:cNvPr>
          <p:cNvSpPr/>
          <p:nvPr/>
        </p:nvSpPr>
        <p:spPr>
          <a:xfrm>
            <a:off x="3185788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C177068-4B9A-9F43-89A4-0BEDDDFD987B}"/>
              </a:ext>
            </a:extLst>
          </p:cNvPr>
          <p:cNvSpPr/>
          <p:nvPr/>
        </p:nvSpPr>
        <p:spPr>
          <a:xfrm>
            <a:off x="1893946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80506C8-4DE4-BE43-85BE-B5EDCD50678D}"/>
              </a:ext>
            </a:extLst>
          </p:cNvPr>
          <p:cNvSpPr/>
          <p:nvPr/>
        </p:nvSpPr>
        <p:spPr>
          <a:xfrm>
            <a:off x="6976078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57CD1EC-7336-6647-940E-8986E7838AA9}"/>
              </a:ext>
            </a:extLst>
          </p:cNvPr>
          <p:cNvSpPr/>
          <p:nvPr/>
        </p:nvSpPr>
        <p:spPr>
          <a:xfrm>
            <a:off x="5684236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C2956C-105C-B545-8679-F4743DA85142}"/>
              </a:ext>
            </a:extLst>
          </p:cNvPr>
          <p:cNvSpPr/>
          <p:nvPr/>
        </p:nvSpPr>
        <p:spPr>
          <a:xfrm>
            <a:off x="4392394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A499525-66D1-C546-BDFD-C2A774F8FEC0}"/>
              </a:ext>
            </a:extLst>
          </p:cNvPr>
          <p:cNvSpPr/>
          <p:nvPr/>
        </p:nvSpPr>
        <p:spPr>
          <a:xfrm>
            <a:off x="3100552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6611230-A3EA-0944-908D-3E633A457431}"/>
              </a:ext>
            </a:extLst>
          </p:cNvPr>
          <p:cNvSpPr/>
          <p:nvPr/>
        </p:nvSpPr>
        <p:spPr>
          <a:xfrm>
            <a:off x="1808710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B76C112-A6BD-9841-A70F-555CAFECFAC6}"/>
              </a:ext>
            </a:extLst>
          </p:cNvPr>
          <p:cNvSpPr/>
          <p:nvPr/>
        </p:nvSpPr>
        <p:spPr>
          <a:xfrm>
            <a:off x="6766906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EE9DD00-EFF8-C846-8837-3F4DA9FD1592}"/>
              </a:ext>
            </a:extLst>
          </p:cNvPr>
          <p:cNvSpPr/>
          <p:nvPr/>
        </p:nvSpPr>
        <p:spPr>
          <a:xfrm>
            <a:off x="5475064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4AA10E4-47EE-4045-839F-F6BE3A9265EA}"/>
              </a:ext>
            </a:extLst>
          </p:cNvPr>
          <p:cNvSpPr/>
          <p:nvPr/>
        </p:nvSpPr>
        <p:spPr>
          <a:xfrm>
            <a:off x="4183222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C1AFF77-E78B-9046-9F32-944A86661D58}"/>
              </a:ext>
            </a:extLst>
          </p:cNvPr>
          <p:cNvSpPr/>
          <p:nvPr/>
        </p:nvSpPr>
        <p:spPr>
          <a:xfrm>
            <a:off x="2891380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DCC5E68-94A5-7444-867D-089A9FE6C56C}"/>
              </a:ext>
            </a:extLst>
          </p:cNvPr>
          <p:cNvSpPr/>
          <p:nvPr/>
        </p:nvSpPr>
        <p:spPr>
          <a:xfrm>
            <a:off x="1599538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227957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6-Point Star 76">
            <a:extLst>
              <a:ext uri="{FF2B5EF4-FFF2-40B4-BE49-F238E27FC236}">
                <a16:creationId xmlns:a16="http://schemas.microsoft.com/office/drawing/2014/main" id="{704E38BA-D97C-2F44-AFC2-F8E9EA8773D5}"/>
              </a:ext>
            </a:extLst>
          </p:cNvPr>
          <p:cNvSpPr/>
          <p:nvPr/>
        </p:nvSpPr>
        <p:spPr>
          <a:xfrm>
            <a:off x="844980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6-Point Star 76">
            <a:extLst>
              <a:ext uri="{FF2B5EF4-FFF2-40B4-BE49-F238E27FC236}">
                <a16:creationId xmlns:a16="http://schemas.microsoft.com/office/drawing/2014/main" id="{A58F1FE8-BED0-2F49-B930-4D8CD5B686E8}"/>
              </a:ext>
            </a:extLst>
          </p:cNvPr>
          <p:cNvSpPr/>
          <p:nvPr/>
        </p:nvSpPr>
        <p:spPr>
          <a:xfrm>
            <a:off x="861706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6-Point Star 76">
            <a:extLst>
              <a:ext uri="{FF2B5EF4-FFF2-40B4-BE49-F238E27FC236}">
                <a16:creationId xmlns:a16="http://schemas.microsoft.com/office/drawing/2014/main" id="{79841BDA-1EAA-9545-8766-3C192DAE266D}"/>
              </a:ext>
            </a:extLst>
          </p:cNvPr>
          <p:cNvSpPr/>
          <p:nvPr/>
        </p:nvSpPr>
        <p:spPr>
          <a:xfrm>
            <a:off x="878431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6-Point Star 76">
            <a:extLst>
              <a:ext uri="{FF2B5EF4-FFF2-40B4-BE49-F238E27FC236}">
                <a16:creationId xmlns:a16="http://schemas.microsoft.com/office/drawing/2014/main" id="{7E180015-7559-5341-8F5C-7F2831EEF4AA}"/>
              </a:ext>
            </a:extLst>
          </p:cNvPr>
          <p:cNvSpPr/>
          <p:nvPr/>
        </p:nvSpPr>
        <p:spPr>
          <a:xfrm>
            <a:off x="895157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6-Point Star 76">
            <a:extLst>
              <a:ext uri="{FF2B5EF4-FFF2-40B4-BE49-F238E27FC236}">
                <a16:creationId xmlns:a16="http://schemas.microsoft.com/office/drawing/2014/main" id="{9D3E301B-4FD0-4948-B1CD-F6AF79FB51C9}"/>
              </a:ext>
            </a:extLst>
          </p:cNvPr>
          <p:cNvSpPr/>
          <p:nvPr/>
        </p:nvSpPr>
        <p:spPr>
          <a:xfrm>
            <a:off x="9118829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6-Point Star 76">
            <a:extLst>
              <a:ext uri="{FF2B5EF4-FFF2-40B4-BE49-F238E27FC236}">
                <a16:creationId xmlns:a16="http://schemas.microsoft.com/office/drawing/2014/main" id="{D1C134EA-8514-B145-810F-45F7F8DE10D6}"/>
              </a:ext>
            </a:extLst>
          </p:cNvPr>
          <p:cNvSpPr/>
          <p:nvPr/>
        </p:nvSpPr>
        <p:spPr>
          <a:xfrm>
            <a:off x="866109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6-Point Star 76">
            <a:extLst>
              <a:ext uri="{FF2B5EF4-FFF2-40B4-BE49-F238E27FC236}">
                <a16:creationId xmlns:a16="http://schemas.microsoft.com/office/drawing/2014/main" id="{2895F8E2-63C4-F44C-95DF-D81569D81578}"/>
              </a:ext>
            </a:extLst>
          </p:cNvPr>
          <p:cNvSpPr/>
          <p:nvPr/>
        </p:nvSpPr>
        <p:spPr>
          <a:xfrm>
            <a:off x="882834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6-Point Star 76">
            <a:extLst>
              <a:ext uri="{FF2B5EF4-FFF2-40B4-BE49-F238E27FC236}">
                <a16:creationId xmlns:a16="http://schemas.microsoft.com/office/drawing/2014/main" id="{77C07641-589D-D444-9C8B-7711BEBA3F71}"/>
              </a:ext>
            </a:extLst>
          </p:cNvPr>
          <p:cNvSpPr/>
          <p:nvPr/>
        </p:nvSpPr>
        <p:spPr>
          <a:xfrm>
            <a:off x="899560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6-Point Star 76">
            <a:extLst>
              <a:ext uri="{FF2B5EF4-FFF2-40B4-BE49-F238E27FC236}">
                <a16:creationId xmlns:a16="http://schemas.microsoft.com/office/drawing/2014/main" id="{52C39E32-2177-C046-9E6E-23ADAE4CB252}"/>
              </a:ext>
            </a:extLst>
          </p:cNvPr>
          <p:cNvSpPr/>
          <p:nvPr/>
        </p:nvSpPr>
        <p:spPr>
          <a:xfrm>
            <a:off x="916285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6-Point Star 76">
            <a:extLst>
              <a:ext uri="{FF2B5EF4-FFF2-40B4-BE49-F238E27FC236}">
                <a16:creationId xmlns:a16="http://schemas.microsoft.com/office/drawing/2014/main" id="{0A9DAD6C-F581-104A-9E36-B72DBD597B3F}"/>
              </a:ext>
            </a:extLst>
          </p:cNvPr>
          <p:cNvSpPr/>
          <p:nvPr/>
        </p:nvSpPr>
        <p:spPr>
          <a:xfrm>
            <a:off x="9330111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6-Point Star 76">
            <a:extLst>
              <a:ext uri="{FF2B5EF4-FFF2-40B4-BE49-F238E27FC236}">
                <a16:creationId xmlns:a16="http://schemas.microsoft.com/office/drawing/2014/main" id="{2BFE4C9E-DA6D-274A-B73D-BF605931D9DC}"/>
              </a:ext>
            </a:extLst>
          </p:cNvPr>
          <p:cNvSpPr/>
          <p:nvPr/>
        </p:nvSpPr>
        <p:spPr>
          <a:xfrm>
            <a:off x="863715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6-Point Star 76">
            <a:extLst>
              <a:ext uri="{FF2B5EF4-FFF2-40B4-BE49-F238E27FC236}">
                <a16:creationId xmlns:a16="http://schemas.microsoft.com/office/drawing/2014/main" id="{CB85395E-2FDF-B744-A176-EA8335F4CB52}"/>
              </a:ext>
            </a:extLst>
          </p:cNvPr>
          <p:cNvSpPr/>
          <p:nvPr/>
        </p:nvSpPr>
        <p:spPr>
          <a:xfrm>
            <a:off x="880441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6-Point Star 76">
            <a:extLst>
              <a:ext uri="{FF2B5EF4-FFF2-40B4-BE49-F238E27FC236}">
                <a16:creationId xmlns:a16="http://schemas.microsoft.com/office/drawing/2014/main" id="{F6896E39-FD1A-6546-B26A-A23B85D874D2}"/>
              </a:ext>
            </a:extLst>
          </p:cNvPr>
          <p:cNvSpPr/>
          <p:nvPr/>
        </p:nvSpPr>
        <p:spPr>
          <a:xfrm>
            <a:off x="897166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6-Point Star 76">
            <a:extLst>
              <a:ext uri="{FF2B5EF4-FFF2-40B4-BE49-F238E27FC236}">
                <a16:creationId xmlns:a16="http://schemas.microsoft.com/office/drawing/2014/main" id="{F3999034-0DAB-894B-8934-FA4FD48A6001}"/>
              </a:ext>
            </a:extLst>
          </p:cNvPr>
          <p:cNvSpPr/>
          <p:nvPr/>
        </p:nvSpPr>
        <p:spPr>
          <a:xfrm>
            <a:off x="913892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6-Point Star 76">
            <a:extLst>
              <a:ext uri="{FF2B5EF4-FFF2-40B4-BE49-F238E27FC236}">
                <a16:creationId xmlns:a16="http://schemas.microsoft.com/office/drawing/2014/main" id="{58BE4A03-10E5-9248-8B2A-E4F56EBBFB09}"/>
              </a:ext>
            </a:extLst>
          </p:cNvPr>
          <p:cNvSpPr/>
          <p:nvPr/>
        </p:nvSpPr>
        <p:spPr>
          <a:xfrm>
            <a:off x="9306177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557633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188730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216985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54665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969274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7298950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62862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958302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828797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6EEC6-56F1-E443-BA50-2C04BD32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" y="12979399"/>
            <a:ext cx="673296" cy="792113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9C5D249-927A-C443-9C28-E25954DCF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071" y="10387389"/>
            <a:ext cx="673296" cy="792113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4" y="7971089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78" y="548985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79" y="3025107"/>
            <a:ext cx="673296" cy="79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E1B7C-3CEF-1E4A-A05E-B2D99691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32126" y="11903197"/>
            <a:ext cx="567137" cy="71638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C7768BA-DD05-C646-995C-5DCAC49F6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74452" y="6900538"/>
            <a:ext cx="567137" cy="71638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FA29DDD-ABF5-314B-A5F9-AED397768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3107116" y="1981072"/>
            <a:ext cx="567137" cy="7163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8EDE721A-DB87-F343-AA1E-284A0402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161922" y="9518147"/>
            <a:ext cx="584822" cy="62866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CB6D44A-0F99-F34C-AD17-C1596B7F4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200993" y="4489089"/>
            <a:ext cx="584822" cy="628663"/>
          </a:xfrm>
          <a:prstGeom prst="rect">
            <a:avLst/>
          </a:prstGeom>
        </p:spPr>
      </p:pic>
      <p:pic>
        <p:nvPicPr>
          <p:cNvPr id="332" name="Picture 7">
            <a:extLst>
              <a:ext uri="{FF2B5EF4-FFF2-40B4-BE49-F238E27FC236}">
                <a16:creationId xmlns:a16="http://schemas.microsoft.com/office/drawing/2014/main" id="{934CDDD2-B30E-9944-9BE3-5DC8276B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898" y="14681814"/>
            <a:ext cx="1429391" cy="4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444E0061-E83C-2342-9332-FEF7BCF7A48A}"/>
              </a:ext>
            </a:extLst>
          </p:cNvPr>
          <p:cNvGraphicFramePr>
            <a:graphicFrameLocks noGrp="1"/>
          </p:cNvGraphicFramePr>
          <p:nvPr/>
        </p:nvGraphicFramePr>
        <p:xfrm>
          <a:off x="320686" y="1640766"/>
          <a:ext cx="2266690" cy="360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172">
                  <a:extLst>
                    <a:ext uri="{9D8B030D-6E8A-4147-A177-3AD203B41FA5}">
                      <a16:colId xmlns:a16="http://schemas.microsoft.com/office/drawing/2014/main" val="3185464999"/>
                    </a:ext>
                  </a:extLst>
                </a:gridCol>
                <a:gridCol w="1632518">
                  <a:extLst>
                    <a:ext uri="{9D8B030D-6E8A-4147-A177-3AD203B41FA5}">
                      <a16:colId xmlns:a16="http://schemas.microsoft.com/office/drawing/2014/main" val="4156271430"/>
                    </a:ext>
                  </a:extLst>
                </a:gridCol>
              </a:tblGrid>
              <a:tr h="3000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Year 10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Survival Top Tips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24924"/>
                  </a:ext>
                </a:extLst>
              </a:tr>
              <a:tr h="684437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and revise vocabulary regularly, approximately 30 words a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5608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Listen to music in the target language and try to translate the lyrics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0817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Practise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verb conjugation regularly: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Memrise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Conjuguemos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WordReference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help!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916198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Use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Youtube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to help you with your pronunciation: try The Mimic 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1033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Ensure you are solid on the 100 most common words in the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572172"/>
                  </a:ext>
                </a:extLst>
              </a:tr>
            </a:tbl>
          </a:graphicData>
        </a:graphic>
      </p:graphicFrame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183057" y="1206192"/>
            <a:ext cx="1250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SKILS DEVELOPED</a:t>
            </a:r>
            <a:endParaRPr lang="en-US" sz="1100" dirty="0"/>
          </a:p>
        </p:txBody>
      </p:sp>
      <p:sp>
        <p:nvSpPr>
          <p:cNvPr id="163" name="Isosceles Triangle 9">
            <a:extLst>
              <a:ext uri="{FF2B5EF4-FFF2-40B4-BE49-F238E27FC236}">
                <a16:creationId xmlns:a16="http://schemas.microsoft.com/office/drawing/2014/main" id="{1D61F891-A2EC-2944-9C1B-BD9B309F6014}"/>
              </a:ext>
            </a:extLst>
          </p:cNvPr>
          <p:cNvSpPr/>
          <p:nvPr/>
        </p:nvSpPr>
        <p:spPr>
          <a:xfrm rot="2820000" flipH="1">
            <a:off x="7754643" y="1273103"/>
            <a:ext cx="499187" cy="834021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gradFill>
            <a:gsLst>
              <a:gs pos="0">
                <a:srgbClr val="63CA30"/>
              </a:gs>
              <a:gs pos="100000">
                <a:srgbClr val="0D911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rosette Icon 164431">
            <a:extLst>
              <a:ext uri="{FF2B5EF4-FFF2-40B4-BE49-F238E27FC236}">
                <a16:creationId xmlns:a16="http://schemas.microsoft.com/office/drawing/2014/main" id="{019F9F30-629C-C24F-BB77-810F08FF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537" y="5280699"/>
            <a:ext cx="631367" cy="631367"/>
          </a:xfrm>
          <a:prstGeom prst="rect">
            <a:avLst/>
          </a:prstGeom>
          <a:noFill/>
        </p:spPr>
      </p:pic>
      <p:pic>
        <p:nvPicPr>
          <p:cNvPr id="233" name="Picture 7">
            <a:extLst>
              <a:ext uri="{FF2B5EF4-FFF2-40B4-BE49-F238E27FC236}">
                <a16:creationId xmlns:a16="http://schemas.microsoft.com/office/drawing/2014/main" id="{CA67A7EF-ADC2-2A4D-9082-CCAF9B42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304" y="16388464"/>
            <a:ext cx="3563983" cy="107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9" y="503403"/>
            <a:ext cx="745190" cy="528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09" y="477576"/>
            <a:ext cx="773578" cy="528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7" name="Picture 24" descr="Icon&#10;&#10;Description automatically generated">
            <a:extLst>
              <a:ext uri="{FF2B5EF4-FFF2-40B4-BE49-F238E27FC236}">
                <a16:creationId xmlns:a16="http://schemas.microsoft.com/office/drawing/2014/main" id="{444617B9-2C22-B5F7-FBE3-30EB37CE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97" y="7722556"/>
            <a:ext cx="564840" cy="54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C1B648-4CF5-B58B-D091-F8C9395AC421}"/>
              </a:ext>
            </a:extLst>
          </p:cNvPr>
          <p:cNvSpPr/>
          <p:nvPr/>
        </p:nvSpPr>
        <p:spPr>
          <a:xfrm>
            <a:off x="3959681" y="11769617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4AF71C-E8EC-B762-C2E4-C4BB580BDB56}"/>
              </a:ext>
            </a:extLst>
          </p:cNvPr>
          <p:cNvSpPr/>
          <p:nvPr/>
        </p:nvSpPr>
        <p:spPr>
          <a:xfrm>
            <a:off x="4321224" y="4302663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Revision of topics</a:t>
            </a:r>
          </a:p>
          <a:p>
            <a:pPr algn="ctr"/>
            <a:r>
              <a:rPr lang="en-GB" sz="1400" u="sng" dirty="0">
                <a:solidFill>
                  <a:schemeClr val="tx1"/>
                </a:solidFill>
              </a:rPr>
              <a:t>Exam Skills  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B628EE-38E1-AF80-58BA-924A09FAD1BA}"/>
              </a:ext>
            </a:extLst>
          </p:cNvPr>
          <p:cNvSpPr txBox="1"/>
          <p:nvPr/>
        </p:nvSpPr>
        <p:spPr>
          <a:xfrm>
            <a:off x="2662603" y="4754917"/>
            <a:ext cx="94362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Theme 2– lifestyle and wellbeing</a:t>
            </a:r>
          </a:p>
          <a:p>
            <a:endParaRPr lang="en-US" sz="1100" b="1" u="sng" dirty="0">
              <a:highlight>
                <a:srgbClr val="FFFF00"/>
              </a:highlight>
            </a:endParaRPr>
          </a:p>
          <a:p>
            <a:r>
              <a:rPr lang="en-US" sz="1100" b="1" u="sng" dirty="0">
                <a:highlight>
                  <a:srgbClr val="FFFF00"/>
                </a:highlight>
              </a:rPr>
              <a:t>Module 4/ Topic: </a:t>
            </a:r>
            <a:r>
              <a:rPr lang="en-US" sz="1100" b="1" u="sng" dirty="0" err="1">
                <a:highlight>
                  <a:srgbClr val="FFFF00"/>
                </a:highlight>
              </a:rPr>
              <a:t>Mi</a:t>
            </a:r>
            <a:r>
              <a:rPr lang="en-US" sz="1100" b="1" u="sng" dirty="0">
                <a:highlight>
                  <a:srgbClr val="FFFF00"/>
                </a:highlight>
              </a:rPr>
              <a:t> </a:t>
            </a:r>
            <a:r>
              <a:rPr lang="en-US" sz="1100" b="1" u="sng" dirty="0" err="1">
                <a:highlight>
                  <a:srgbClr val="FFFF00"/>
                </a:highlight>
              </a:rPr>
              <a:t>estilo</a:t>
            </a:r>
            <a:r>
              <a:rPr lang="en-US" sz="1100" b="1" u="sng" dirty="0">
                <a:highlight>
                  <a:srgbClr val="FFFF00"/>
                </a:highlight>
              </a:rPr>
              <a:t> de </a:t>
            </a:r>
            <a:r>
              <a:rPr lang="en-US" sz="1100" b="1" u="sng" dirty="0" err="1">
                <a:highlight>
                  <a:srgbClr val="FFFF00"/>
                </a:highlight>
              </a:rPr>
              <a:t>vida</a:t>
            </a:r>
            <a:endParaRPr lang="en-US" sz="1100" b="1" u="sng" dirty="0">
              <a:highlight>
                <a:srgbClr val="FFFF00"/>
              </a:highlight>
            </a:endParaRPr>
          </a:p>
          <a:p>
            <a:endParaRPr lang="en-US" sz="1100" b="1" u="sng" dirty="0">
              <a:highlight>
                <a:srgbClr val="FFFF00"/>
              </a:highlight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food in the Spanish –Speaking countries; using adjectives of nationality.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healthy daily routines; using indefinite adjectives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mealtimes  and food trends; </a:t>
            </a:r>
            <a:r>
              <a:rPr lang="es-E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es-E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necesita and hay que + infinitive.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old and new habits; using the imperfect tense to say what you used to do.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illnesses and injuries; using reflexive verbs in the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preterite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 and giving advice </a:t>
            </a:r>
          </a:p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debes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tienes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+ infinitive.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plans for heath and wellbeing; using the simple future tense  and ‘if’ clauses.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2631C6-9F2A-3F61-7F56-195FB1E79EF2}"/>
              </a:ext>
            </a:extLst>
          </p:cNvPr>
          <p:cNvSpPr/>
          <p:nvPr/>
        </p:nvSpPr>
        <p:spPr>
          <a:xfrm>
            <a:off x="3825803" y="6807225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9BC4FF-0110-7C20-8396-809AB988A08E}"/>
              </a:ext>
            </a:extLst>
          </p:cNvPr>
          <p:cNvSpPr/>
          <p:nvPr/>
        </p:nvSpPr>
        <p:spPr>
          <a:xfrm>
            <a:off x="3830550" y="9264811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619529" y="9980617"/>
            <a:ext cx="4824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highlight>
                  <a:srgbClr val="FFFF00"/>
                </a:highlight>
              </a:rPr>
              <a:t>Theme 6 – Travel and tourism_</a:t>
            </a:r>
          </a:p>
          <a:p>
            <a:endParaRPr lang="en-US" sz="1000" b="1" u="sng" dirty="0">
              <a:highlight>
                <a:srgbClr val="FFFF00"/>
              </a:highlight>
            </a:endParaRPr>
          </a:p>
          <a:p>
            <a:r>
              <a:rPr lang="en-US" sz="1000" b="1" u="sng" dirty="0">
                <a:highlight>
                  <a:srgbClr val="FFFF00"/>
                </a:highlight>
              </a:rPr>
              <a:t>Module 2/ Topic: </a:t>
            </a:r>
            <a:r>
              <a:rPr lang="en-US" sz="1000" b="1" u="sng" dirty="0" err="1">
                <a:highlight>
                  <a:srgbClr val="FFFF00"/>
                </a:highlight>
              </a:rPr>
              <a:t>Viajes</a:t>
            </a:r>
            <a:endParaRPr lang="en-US" sz="1000" b="1" u="sng" dirty="0">
              <a:highlight>
                <a:srgbClr val="FFFF00"/>
              </a:highlight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 Andalucía; </a:t>
            </a:r>
            <a:r>
              <a:rPr lang="es-E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es-E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gusta(n) / me gustaría + infinitive- (</a:t>
            </a:r>
            <a:r>
              <a:rPr lang="es-E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</a:t>
            </a:r>
            <a:r>
              <a:rPr lang="es-E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s-E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Discussing travel plans; using comparatives and se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infinitive.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Spanish festivals; using hay and hay que/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introducing‘if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Saying what you did in your last holiday; using I’ and ‘we’ forms of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preterite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 verbs and using a range of structures to give opinions in the past.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where did you stay; using the imperfect tense for descriptions.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aventura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Latinoamérica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writing about holiday using 3 tenses.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749511" y="12508773"/>
            <a:ext cx="562901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highlight>
                  <a:srgbClr val="FFFF00"/>
                </a:highlight>
              </a:rPr>
              <a:t>Theme 1/2 – Media &amp; technology; My Personal World</a:t>
            </a:r>
          </a:p>
          <a:p>
            <a:endParaRPr lang="en-US" sz="1050" b="1" u="sng" dirty="0">
              <a:highlight>
                <a:srgbClr val="FFFF00"/>
              </a:highlight>
            </a:endParaRPr>
          </a:p>
          <a:p>
            <a:r>
              <a:rPr lang="en-US" sz="1050" b="1" u="sng" dirty="0">
                <a:highlight>
                  <a:srgbClr val="FFFF00"/>
                </a:highlight>
              </a:rPr>
              <a:t>Module 1/ Topic: </a:t>
            </a:r>
            <a:r>
              <a:rPr lang="en-US" sz="1050" b="1" u="sng" dirty="0" err="1">
                <a:highlight>
                  <a:srgbClr val="FFFF00"/>
                </a:highlight>
              </a:rPr>
              <a:t>Diviértete</a:t>
            </a:r>
            <a:r>
              <a:rPr lang="en-US" sz="1050" b="1" u="sng" dirty="0">
                <a:highlight>
                  <a:srgbClr val="FFFF00"/>
                </a:highlight>
              </a:rPr>
              <a:t> </a:t>
            </a:r>
          </a:p>
          <a:p>
            <a:endParaRPr lang="en-US" sz="1050" b="1" u="sng" dirty="0">
              <a:highlight>
                <a:srgbClr val="FFFF00"/>
              </a:highlight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Talking about Spanish speaking countries; using adjectives in Spanish.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Talking about life online; using the present tense &amp; expressions of frequency.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Talking about sports and free-time activities; revising irregular present tense verbs and using opinion verbs and expressions.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Arranging to go out; using the near future tense.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Saying what you did at the weekend; using the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preterite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tense.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Talking about a day that went wrong; using three tenses.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5B628EE-38E1-AF80-58BA-924A09FAD1BA}"/>
              </a:ext>
            </a:extLst>
          </p:cNvPr>
          <p:cNvSpPr txBox="1"/>
          <p:nvPr/>
        </p:nvSpPr>
        <p:spPr>
          <a:xfrm>
            <a:off x="1712463" y="7537350"/>
            <a:ext cx="72831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Theme 1/2 – Media &amp; technology; My Personal World</a:t>
            </a:r>
          </a:p>
          <a:p>
            <a:endParaRPr lang="en-US" sz="1100" b="1" u="sng" dirty="0">
              <a:highlight>
                <a:srgbClr val="FFFF00"/>
              </a:highlight>
            </a:endParaRPr>
          </a:p>
          <a:p>
            <a:r>
              <a:rPr lang="en-US" sz="1100" b="1" u="sng" dirty="0">
                <a:highlight>
                  <a:srgbClr val="FFFF00"/>
                </a:highlight>
              </a:rPr>
              <a:t>Module 3/ Topic: </a:t>
            </a:r>
            <a:r>
              <a:rPr lang="en-US" sz="1100" b="1" u="sng" dirty="0" err="1">
                <a:highlight>
                  <a:srgbClr val="FFFF00"/>
                </a:highlight>
              </a:rPr>
              <a:t>Mi</a:t>
            </a:r>
            <a:r>
              <a:rPr lang="en-US" sz="1100" b="1" u="sng" dirty="0">
                <a:highlight>
                  <a:srgbClr val="FFFF00"/>
                </a:highlight>
              </a:rPr>
              <a:t> </a:t>
            </a:r>
            <a:r>
              <a:rPr lang="en-US" sz="1100" b="1" u="sng" dirty="0" err="1">
                <a:highlight>
                  <a:srgbClr val="FFFF00"/>
                </a:highlight>
              </a:rPr>
              <a:t>gente</a:t>
            </a:r>
            <a:r>
              <a:rPr lang="en-US" sz="1100" b="1" u="sng" dirty="0">
                <a:highlight>
                  <a:srgbClr val="FFFF00"/>
                </a:highlight>
              </a:rPr>
              <a:t>, mi </a:t>
            </a:r>
            <a:r>
              <a:rPr lang="en-US" sz="1100" b="1" u="sng" dirty="0" err="1">
                <a:highlight>
                  <a:srgbClr val="FFFF00"/>
                </a:highlight>
              </a:rPr>
              <a:t>mundo</a:t>
            </a:r>
            <a:r>
              <a:rPr lang="en-US" sz="1100" b="1" u="sng" dirty="0">
                <a:highlight>
                  <a:srgbClr val="FFFF00"/>
                </a:highlight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about different families; using possessive adjectives.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people; using the present continuous and the verb ser for physical descriptions and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location.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who you follow on social media; using the ‘he/she/it’ form of the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preterite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tense.	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friends and relationship; using reflexive verbs.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identity and what matters to you; using direct object pronouns.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problems and giving advice; using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express moods and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querer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infinitive.</a:t>
            </a: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1462" y="12805121"/>
            <a:ext cx="1015612" cy="742347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7263" y="12396333"/>
            <a:ext cx="1177103" cy="317931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7949C675-8CE4-FDC3-9A9B-9C0D442B49A5}"/>
              </a:ext>
            </a:extLst>
          </p:cNvPr>
          <p:cNvSpPr txBox="1"/>
          <p:nvPr/>
        </p:nvSpPr>
        <p:spPr>
          <a:xfrm>
            <a:off x="3733122" y="2451534"/>
            <a:ext cx="1123199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B4D069B9-0C2A-99F6-0D49-BD5B669055B5}"/>
              </a:ext>
            </a:extLst>
          </p:cNvPr>
          <p:cNvCxnSpPr>
            <a:cxnSpLocks/>
          </p:cNvCxnSpPr>
          <p:nvPr/>
        </p:nvCxnSpPr>
        <p:spPr>
          <a:xfrm>
            <a:off x="4287983" y="3250803"/>
            <a:ext cx="0" cy="2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8" name="Picture 198" descr="Shape&#10;&#10;Description automatically generated with low confidence">
            <a:extLst>
              <a:ext uri="{FF2B5EF4-FFF2-40B4-BE49-F238E27FC236}">
                <a16:creationId xmlns:a16="http://schemas.microsoft.com/office/drawing/2014/main" id="{E7A8333D-CFA7-A8B9-89FE-BBB2256ABB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62" y="2978382"/>
            <a:ext cx="1173555" cy="87529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9" name="Picture 30" descr="Suitcases, Flight, Travel, Travelling">
            <a:extLst>
              <a:ext uri="{FF2B5EF4-FFF2-40B4-BE49-F238E27FC236}">
                <a16:creationId xmlns:a16="http://schemas.microsoft.com/office/drawing/2014/main" id="{9DCEF6C7-85BB-4548-AD2E-BC7B2DCC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61" y="9874815"/>
            <a:ext cx="1095677" cy="10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6" descr="The ‘Wisdom’ of Healthy Living">
            <a:extLst>
              <a:ext uri="{FF2B5EF4-FFF2-40B4-BE49-F238E27FC236}">
                <a16:creationId xmlns:a16="http://schemas.microsoft.com/office/drawing/2014/main" id="{04BF5AA1-CD89-04B7-DB46-0CD95690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53" y="4876460"/>
            <a:ext cx="819979" cy="5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8" descr="August Edit: Summer of Sass - WORD! - Public Desire Blog">
            <a:extLst>
              <a:ext uri="{FF2B5EF4-FFF2-40B4-BE49-F238E27FC236}">
                <a16:creationId xmlns:a16="http://schemas.microsoft.com/office/drawing/2014/main" id="{2FAD2A32-A0FA-97FE-2D16-AA4AD8BA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52" y="11015825"/>
            <a:ext cx="911411" cy="7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Graphic 449" descr="Family with boy">
            <a:extLst>
              <a:ext uri="{FF2B5EF4-FFF2-40B4-BE49-F238E27FC236}">
                <a16:creationId xmlns:a16="http://schemas.microsoft.com/office/drawing/2014/main" id="{DD978639-592B-1387-4B0F-06FB83944C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66475" y="6857899"/>
            <a:ext cx="1117838" cy="828924"/>
          </a:xfrm>
          <a:prstGeom prst="rect">
            <a:avLst/>
          </a:prstGeom>
        </p:spPr>
      </p:pic>
      <p:pic>
        <p:nvPicPr>
          <p:cNvPr id="194" name="Picture 6" descr="a series of people from the world of peopl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2" y="7055930"/>
            <a:ext cx="876934" cy="8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76486" y="12250866"/>
            <a:ext cx="1197280" cy="6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31831" y="-47992"/>
            <a:ext cx="9726896" cy="178017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11755" y="84220"/>
            <a:ext cx="9366739" cy="1722277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DFA900F3-921A-274F-926E-3E87029C1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661" y="15139810"/>
            <a:ext cx="4172362" cy="140954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39737" y="14508672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-62547" y="12309270"/>
            <a:ext cx="3447941" cy="2305429"/>
          </a:xfrm>
          <a:prstGeom prst="blockArc">
            <a:avLst>
              <a:gd name="adj1" fmla="val 10775024"/>
              <a:gd name="adj2" fmla="val 189716"/>
              <a:gd name="adj3" fmla="val 291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263726" y="127540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460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50C0D89-EEB2-744C-8F78-77CE951B8BF9}"/>
              </a:ext>
            </a:extLst>
          </p:cNvPr>
          <p:cNvSpPr txBox="1"/>
          <p:nvPr/>
        </p:nvSpPr>
        <p:spPr>
          <a:xfrm>
            <a:off x="4092085" y="10541539"/>
            <a:ext cx="1331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4556096" y="6859183"/>
            <a:ext cx="237661" cy="4631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8523275" y="1789967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Next Level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47937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315650" y="380931"/>
            <a:ext cx="9133087" cy="7949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Learning Journey Map </a:t>
            </a:r>
          </a:p>
          <a:p>
            <a:pPr algn="ctr"/>
            <a:r>
              <a:rPr lang="en-GB" sz="2400" u="sng" dirty="0">
                <a:solidFill>
                  <a:schemeClr val="tx1"/>
                </a:solidFill>
              </a:rPr>
              <a:t>YEAR 11 SPANISH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87988-5306-4262-9A46-2F78AA386422}"/>
              </a:ext>
            </a:extLst>
          </p:cNvPr>
          <p:cNvSpPr txBox="1"/>
          <p:nvPr/>
        </p:nvSpPr>
        <p:spPr>
          <a:xfrm>
            <a:off x="8644624" y="13236911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202" y="15455027"/>
            <a:ext cx="4277823" cy="2031325"/>
          </a:xfrm>
          <a:prstGeom prst="rect">
            <a:avLst/>
          </a:prstGeom>
          <a:noFill/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SKILLS TAUGHT ACROSS </a:t>
            </a:r>
            <a:r>
              <a:rPr lang="en-US" sz="1400" b="1" u="sng" dirty="0"/>
              <a:t>___MFL______</a:t>
            </a:r>
          </a:p>
          <a:p>
            <a:pPr marL="457200" indent="-457200">
              <a:buAutoNum type="arabicParenR"/>
            </a:pPr>
            <a:endParaRPr lang="en-US" sz="1400" b="1" dirty="0"/>
          </a:p>
          <a:p>
            <a:pPr marL="457200" indent="-457200">
              <a:buAutoNum type="arabicParenR"/>
            </a:pPr>
            <a:r>
              <a:rPr lang="en-US" sz="1400" b="1" dirty="0"/>
              <a:t>SPEAKING: ROLEPLAY_ PHOTOCARD &amp; ASKING AND RESPONDING TO QUESTIONS. </a:t>
            </a:r>
          </a:p>
          <a:p>
            <a:pPr marL="457200" indent="-457200">
              <a:buAutoNum type="arabicParenR"/>
            </a:pPr>
            <a:r>
              <a:rPr lang="en-US" sz="1400" b="1" dirty="0"/>
              <a:t>WRITTEN EXPRESSION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LISTENING COMPREHENSION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READING COMPREHENSION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GRAMMAR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1089398" y="1482083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AC09A0-687F-984C-ADF9-99CFEFE2EE74}"/>
              </a:ext>
            </a:extLst>
          </p:cNvPr>
          <p:cNvSpPr/>
          <p:nvPr/>
        </p:nvSpPr>
        <p:spPr>
          <a:xfrm>
            <a:off x="3726679" y="4279481"/>
            <a:ext cx="4328584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4B4D65-D385-BD4F-A1C3-C745C1FF09FF}"/>
              </a:ext>
            </a:extLst>
          </p:cNvPr>
          <p:cNvSpPr/>
          <p:nvPr/>
        </p:nvSpPr>
        <p:spPr>
          <a:xfrm>
            <a:off x="1639737" y="6765659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1F62A6-0920-EA48-8084-89C5EB14D770}"/>
              </a:ext>
            </a:extLst>
          </p:cNvPr>
          <p:cNvSpPr/>
          <p:nvPr/>
        </p:nvSpPr>
        <p:spPr>
          <a:xfrm>
            <a:off x="1639737" y="11738015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112BA6-23B5-DE46-A8F8-B0954C55FCD5}"/>
              </a:ext>
            </a:extLst>
          </p:cNvPr>
          <p:cNvSpPr/>
          <p:nvPr/>
        </p:nvSpPr>
        <p:spPr>
          <a:xfrm>
            <a:off x="3726679" y="1793303"/>
            <a:ext cx="4281811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0029DE-EFBC-0A48-A9C3-F3081D6BD7E4}"/>
              </a:ext>
            </a:extLst>
          </p:cNvPr>
          <p:cNvSpPr/>
          <p:nvPr/>
        </p:nvSpPr>
        <p:spPr>
          <a:xfrm>
            <a:off x="1639737" y="9251837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Block Arc 90">
            <a:extLst>
              <a:ext uri="{FF2B5EF4-FFF2-40B4-BE49-F238E27FC236}">
                <a16:creationId xmlns:a16="http://schemas.microsoft.com/office/drawing/2014/main" id="{C70CDBFF-F3EE-F644-8277-275B3C16BC09}"/>
              </a:ext>
            </a:extLst>
          </p:cNvPr>
          <p:cNvSpPr/>
          <p:nvPr/>
        </p:nvSpPr>
        <p:spPr>
          <a:xfrm rot="16200000">
            <a:off x="73386" y="7143593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Block Arc 91">
            <a:extLst>
              <a:ext uri="{FF2B5EF4-FFF2-40B4-BE49-F238E27FC236}">
                <a16:creationId xmlns:a16="http://schemas.microsoft.com/office/drawing/2014/main" id="{CC835EBC-AFD6-D144-98B4-3C34F4603433}"/>
              </a:ext>
            </a:extLst>
          </p:cNvPr>
          <p:cNvSpPr/>
          <p:nvPr/>
        </p:nvSpPr>
        <p:spPr>
          <a:xfrm rot="16200000">
            <a:off x="2280536" y="2166779"/>
            <a:ext cx="3163461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lock Arc 92">
            <a:extLst>
              <a:ext uri="{FF2B5EF4-FFF2-40B4-BE49-F238E27FC236}">
                <a16:creationId xmlns:a16="http://schemas.microsoft.com/office/drawing/2014/main" id="{8BFC2FDC-48F4-4043-BEB6-BA11A307D690}"/>
              </a:ext>
            </a:extLst>
          </p:cNvPr>
          <p:cNvSpPr/>
          <p:nvPr/>
        </p:nvSpPr>
        <p:spPr>
          <a:xfrm rot="5400000">
            <a:off x="6408782" y="9625008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id="{E036D9F5-9E45-1945-A88B-E982EE885525}"/>
              </a:ext>
            </a:extLst>
          </p:cNvPr>
          <p:cNvSpPr/>
          <p:nvPr/>
        </p:nvSpPr>
        <p:spPr>
          <a:xfrm rot="5400000">
            <a:off x="6408276" y="4659000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BEE6CEC-4B9F-8949-AB8E-0983A5DC25AB}"/>
              </a:ext>
            </a:extLst>
          </p:cNvPr>
          <p:cNvGrpSpPr/>
          <p:nvPr/>
        </p:nvGrpSpPr>
        <p:grpSpPr>
          <a:xfrm>
            <a:off x="7838701" y="13574305"/>
            <a:ext cx="1977259" cy="1235919"/>
            <a:chOff x="1066800" y="2693267"/>
            <a:chExt cx="6781800" cy="3777314"/>
          </a:xfrm>
        </p:grpSpPr>
        <p:sp>
          <p:nvSpPr>
            <p:cNvPr id="96" name="Ellipse 98">
              <a:extLst>
                <a:ext uri="{FF2B5EF4-FFF2-40B4-BE49-F238E27FC236}">
                  <a16:creationId xmlns:a16="http://schemas.microsoft.com/office/drawing/2014/main" id="{C4B474F9-285D-3A4E-8505-C681FE530596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E3A01AF-6AA1-3049-9B4D-5097C5FFCAF4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2CB325-5873-1145-96B6-7790825B04C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AC25F1F-DCBA-6F43-A88A-6DF9251A6673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23382C1-D1B3-A944-86DE-C041417498DD}"/>
              </a:ext>
            </a:extLst>
          </p:cNvPr>
          <p:cNvGrpSpPr/>
          <p:nvPr/>
        </p:nvGrpSpPr>
        <p:grpSpPr>
          <a:xfrm>
            <a:off x="8303843" y="13251929"/>
            <a:ext cx="1065949" cy="1143588"/>
            <a:chOff x="6453494" y="2317132"/>
            <a:chExt cx="1969724" cy="204704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0ED1754-FD42-324B-8A12-F0B73A293C98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BF62FB9-0FD6-BF48-BD5A-909489EC6B62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CEE111F-50D4-F24A-B359-62E57B061DC2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F7A5C2-974B-0642-B2B5-0B40008F30DA}"/>
                </a:ext>
              </a:extLst>
            </p:cNvPr>
            <p:cNvSpPr txBox="1"/>
            <p:nvPr/>
          </p:nvSpPr>
          <p:spPr>
            <a:xfrm>
              <a:off x="6677905" y="2582518"/>
              <a:ext cx="1634027" cy="606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 11</a:t>
              </a: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5BD3F5AE-7376-5941-B7F0-37179B39E513}"/>
              </a:ext>
            </a:extLst>
          </p:cNvPr>
          <p:cNvSpPr/>
          <p:nvPr/>
        </p:nvSpPr>
        <p:spPr>
          <a:xfrm>
            <a:off x="592705" y="1030062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872BA2-FBEC-AC4F-83F4-A7F64A651A53}"/>
              </a:ext>
            </a:extLst>
          </p:cNvPr>
          <p:cNvSpPr txBox="1"/>
          <p:nvPr/>
        </p:nvSpPr>
        <p:spPr>
          <a:xfrm>
            <a:off x="1136163" y="10783446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D7DA30-2D0D-7C49-9AC3-2A66E8AEF1E1}"/>
              </a:ext>
            </a:extLst>
          </p:cNvPr>
          <p:cNvGrpSpPr/>
          <p:nvPr/>
        </p:nvGrpSpPr>
        <p:grpSpPr>
          <a:xfrm>
            <a:off x="15922" y="10509651"/>
            <a:ext cx="1977259" cy="1235919"/>
            <a:chOff x="1066800" y="2693267"/>
            <a:chExt cx="6781800" cy="3777314"/>
          </a:xfrm>
        </p:grpSpPr>
        <p:sp>
          <p:nvSpPr>
            <p:cNvPr id="109" name="Ellipse 98">
              <a:extLst>
                <a:ext uri="{FF2B5EF4-FFF2-40B4-BE49-F238E27FC236}">
                  <a16:creationId xmlns:a16="http://schemas.microsoft.com/office/drawing/2014/main" id="{4AFEB335-0FD6-C049-9282-FEE9F6A0AD45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D6A6F7B-F77B-6D45-9E09-4D56FBD6860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9D2C4AE-57A5-634D-8AAF-46CB76D8CB6E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1A4490C-FEC4-9B49-8980-595F8C05483D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508A59-749C-A848-B837-8C36ABCD99BA}"/>
              </a:ext>
            </a:extLst>
          </p:cNvPr>
          <p:cNvGrpSpPr/>
          <p:nvPr/>
        </p:nvGrpSpPr>
        <p:grpSpPr>
          <a:xfrm>
            <a:off x="480267" y="10108073"/>
            <a:ext cx="1065949" cy="1111510"/>
            <a:chOff x="6453494" y="2374552"/>
            <a:chExt cx="1969724" cy="198962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1FCE7F-673A-594E-A1AD-34F5C6EDB8CF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F585282-BA96-1342-B6B5-F38DB3B3E5F2}"/>
                </a:ext>
              </a:extLst>
            </p:cNvPr>
            <p:cNvSpPr/>
            <p:nvPr/>
          </p:nvSpPr>
          <p:spPr>
            <a:xfrm>
              <a:off x="6535478" y="2405609"/>
              <a:ext cx="1741715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78AAE3-E5E5-1949-A7C7-7A6BC89A61E7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48EF7CF-E003-5941-A4CC-05942F294215}"/>
                </a:ext>
              </a:extLst>
            </p:cNvPr>
            <p:cNvSpPr txBox="1"/>
            <p:nvPr/>
          </p:nvSpPr>
          <p:spPr>
            <a:xfrm>
              <a:off x="6822059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FE5B871E-17BD-A140-8738-E6EFF535966B}"/>
              </a:ext>
            </a:extLst>
          </p:cNvPr>
          <p:cNvSpPr/>
          <p:nvPr/>
        </p:nvSpPr>
        <p:spPr>
          <a:xfrm>
            <a:off x="8264857" y="779230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B58E927-9AAE-1B44-B3CC-AF9FEA3C5327}"/>
              </a:ext>
            </a:extLst>
          </p:cNvPr>
          <p:cNvSpPr txBox="1"/>
          <p:nvPr/>
        </p:nvSpPr>
        <p:spPr>
          <a:xfrm>
            <a:off x="8645755" y="8275129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8F5BAE-ABB9-6F4C-B5A5-F7789C1AF3C2}"/>
              </a:ext>
            </a:extLst>
          </p:cNvPr>
          <p:cNvGrpSpPr/>
          <p:nvPr/>
        </p:nvGrpSpPr>
        <p:grpSpPr>
          <a:xfrm>
            <a:off x="7688074" y="8001334"/>
            <a:ext cx="1977259" cy="1235919"/>
            <a:chOff x="1066800" y="2693267"/>
            <a:chExt cx="6781800" cy="3777314"/>
          </a:xfrm>
        </p:grpSpPr>
        <p:sp>
          <p:nvSpPr>
            <p:cNvPr id="121" name="Ellipse 98">
              <a:extLst>
                <a:ext uri="{FF2B5EF4-FFF2-40B4-BE49-F238E27FC236}">
                  <a16:creationId xmlns:a16="http://schemas.microsoft.com/office/drawing/2014/main" id="{4FBEDAF6-7464-6C40-A124-596761F60817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AE61AC-F41C-B343-932A-5D61DAD002FC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4AF8B-A56E-9E4E-AF8A-DBC621AD251B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B3769AB-035E-0043-B607-14E3EA08BBF6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0FBF37-4FF9-134E-A241-8CBFFE834D14}"/>
              </a:ext>
            </a:extLst>
          </p:cNvPr>
          <p:cNvGrpSpPr/>
          <p:nvPr/>
        </p:nvGrpSpPr>
        <p:grpSpPr>
          <a:xfrm>
            <a:off x="8152419" y="7567678"/>
            <a:ext cx="1065949" cy="1143588"/>
            <a:chOff x="6453494" y="2317132"/>
            <a:chExt cx="1969724" cy="204704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96D44C-54F5-5642-81F8-D00C92F9AA4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684F5A-BA0B-EC45-B3A7-A9BD7062E83E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13A6B8F-8889-B541-99F6-B22AC06B127F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82D11CA-EB20-5D4D-A2A7-8F27470D72AC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AFDFD0ED-BD75-CD48-88BB-6572479084D0}"/>
              </a:ext>
            </a:extLst>
          </p:cNvPr>
          <p:cNvSpPr/>
          <p:nvPr/>
        </p:nvSpPr>
        <p:spPr>
          <a:xfrm>
            <a:off x="1997459" y="539944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E9452A-E4DB-974C-B350-3DAD8ACF4F29}"/>
              </a:ext>
            </a:extLst>
          </p:cNvPr>
          <p:cNvSpPr txBox="1"/>
          <p:nvPr/>
        </p:nvSpPr>
        <p:spPr>
          <a:xfrm>
            <a:off x="2378357" y="5882265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0E66922-3EC5-4E41-AE09-4285920E6762}"/>
              </a:ext>
            </a:extLst>
          </p:cNvPr>
          <p:cNvGrpSpPr/>
          <p:nvPr/>
        </p:nvGrpSpPr>
        <p:grpSpPr>
          <a:xfrm>
            <a:off x="257117" y="5667348"/>
            <a:ext cx="1977259" cy="1235919"/>
            <a:chOff x="1066800" y="2693267"/>
            <a:chExt cx="6781800" cy="3777314"/>
          </a:xfrm>
        </p:grpSpPr>
        <p:sp>
          <p:nvSpPr>
            <p:cNvPr id="134" name="Ellipse 98">
              <a:extLst>
                <a:ext uri="{FF2B5EF4-FFF2-40B4-BE49-F238E27FC236}">
                  <a16:creationId xmlns:a16="http://schemas.microsoft.com/office/drawing/2014/main" id="{0DF28BCF-DE99-EA46-82F6-B847927B6940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9A0D814-39BC-0F40-82CD-A07C8A4FF43D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1203497-954B-0E4D-8375-5CD7508C379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497A855-6815-9848-8DDB-75D144C5CBB7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2C203A-696F-BA43-8AB7-33FA9D396E07}"/>
              </a:ext>
            </a:extLst>
          </p:cNvPr>
          <p:cNvGrpSpPr/>
          <p:nvPr/>
        </p:nvGrpSpPr>
        <p:grpSpPr>
          <a:xfrm>
            <a:off x="683562" y="5254249"/>
            <a:ext cx="1065949" cy="1143588"/>
            <a:chOff x="6453494" y="2317132"/>
            <a:chExt cx="1969724" cy="204704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34CDE3-ED0E-A842-B688-89B2FC583AB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0571E79-87CE-E44A-A9A4-96C324F811ED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CFC0CF0-3C53-CC4E-85AE-F7E1382AD091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1F39917-0871-AA47-A15B-E43F30B4A67D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6886FF2-4A47-CC47-98CA-067C695294F2}"/>
              </a:ext>
            </a:extLst>
          </p:cNvPr>
          <p:cNvSpPr/>
          <p:nvPr/>
        </p:nvSpPr>
        <p:spPr>
          <a:xfrm>
            <a:off x="8283797" y="310191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A7601-D65B-9C47-B1D0-E4E2F7FEC730}"/>
              </a:ext>
            </a:extLst>
          </p:cNvPr>
          <p:cNvSpPr txBox="1"/>
          <p:nvPr/>
        </p:nvSpPr>
        <p:spPr>
          <a:xfrm>
            <a:off x="8664695" y="3584733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A32572A-CB20-8547-86FC-3B0841A91222}"/>
              </a:ext>
            </a:extLst>
          </p:cNvPr>
          <p:cNvGrpSpPr/>
          <p:nvPr/>
        </p:nvGrpSpPr>
        <p:grpSpPr>
          <a:xfrm>
            <a:off x="7707014" y="3310938"/>
            <a:ext cx="1977259" cy="1235919"/>
            <a:chOff x="1066800" y="2693267"/>
            <a:chExt cx="6781800" cy="3777314"/>
          </a:xfrm>
        </p:grpSpPr>
        <p:sp>
          <p:nvSpPr>
            <p:cNvPr id="152" name="Ellipse 98">
              <a:extLst>
                <a:ext uri="{FF2B5EF4-FFF2-40B4-BE49-F238E27FC236}">
                  <a16:creationId xmlns:a16="http://schemas.microsoft.com/office/drawing/2014/main" id="{D762C23B-EB3F-4D44-B031-AD1D4DA3E40D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C718DE3-4434-954E-A011-2296058AD0C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217AB88-6159-994F-8A92-AA260AC25FF5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50D4E4D-732C-9944-A043-D992C17DD6CA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EBDC93C-4CF9-CD45-A012-B81E085D049C}"/>
              </a:ext>
            </a:extLst>
          </p:cNvPr>
          <p:cNvGrpSpPr/>
          <p:nvPr/>
        </p:nvGrpSpPr>
        <p:grpSpPr>
          <a:xfrm>
            <a:off x="8171359" y="2877282"/>
            <a:ext cx="1065949" cy="1143588"/>
            <a:chOff x="6453494" y="2317132"/>
            <a:chExt cx="1969724" cy="2047043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39355E5-9974-AB47-A3BD-A33E806803D7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6630B10-CE88-0D4C-9E5A-4DD3E30DD368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0D4F74-E540-534B-B7AF-E119CA269F93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0BEA464-6CDA-C644-8BA4-D2F7577FC5C8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4" name="Notched Right Arrow 163">
            <a:extLst>
              <a:ext uri="{FF2B5EF4-FFF2-40B4-BE49-F238E27FC236}">
                <a16:creationId xmlns:a16="http://schemas.microsoft.com/office/drawing/2014/main" id="{66B9E0A1-FAD0-4644-B9A3-AA999D694C05}"/>
              </a:ext>
            </a:extLst>
          </p:cNvPr>
          <p:cNvSpPr/>
          <p:nvPr/>
        </p:nvSpPr>
        <p:spPr>
          <a:xfrm>
            <a:off x="7857130" y="1795717"/>
            <a:ext cx="747914" cy="499186"/>
          </a:xfrm>
          <a:prstGeom prst="notchedRightArrow">
            <a:avLst>
              <a:gd name="adj1" fmla="val 68499"/>
              <a:gd name="adj2" fmla="val 3612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1">
            <a:extLst>
              <a:ext uri="{FF2B5EF4-FFF2-40B4-BE49-F238E27FC236}">
                <a16:creationId xmlns:a16="http://schemas.microsoft.com/office/drawing/2014/main" id="{CB9FC991-5BCA-A647-B45D-6EFC192A081B}"/>
              </a:ext>
            </a:extLst>
          </p:cNvPr>
          <p:cNvSpPr/>
          <p:nvPr/>
        </p:nvSpPr>
        <p:spPr>
          <a:xfrm rot="16035654">
            <a:off x="7315922" y="14477411"/>
            <a:ext cx="984726" cy="902290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EF2BA-349C-1248-8A69-DC54F8DB27DF}"/>
              </a:ext>
            </a:extLst>
          </p:cNvPr>
          <p:cNvSpPr/>
          <p:nvPr/>
        </p:nvSpPr>
        <p:spPr>
          <a:xfrm>
            <a:off x="6799826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E6A6C58-E91C-834A-AE19-D590179869DC}"/>
              </a:ext>
            </a:extLst>
          </p:cNvPr>
          <p:cNvSpPr/>
          <p:nvPr/>
        </p:nvSpPr>
        <p:spPr>
          <a:xfrm>
            <a:off x="5507984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622E736-3045-7B4C-A98A-752D61D590D4}"/>
              </a:ext>
            </a:extLst>
          </p:cNvPr>
          <p:cNvSpPr/>
          <p:nvPr/>
        </p:nvSpPr>
        <p:spPr>
          <a:xfrm>
            <a:off x="4216142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1D91FD5-A62E-FE49-8182-96E31C175B01}"/>
              </a:ext>
            </a:extLst>
          </p:cNvPr>
          <p:cNvSpPr/>
          <p:nvPr/>
        </p:nvSpPr>
        <p:spPr>
          <a:xfrm>
            <a:off x="7035301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6CF1F0E-11D1-0E46-8A06-4FD366759058}"/>
              </a:ext>
            </a:extLst>
          </p:cNvPr>
          <p:cNvSpPr/>
          <p:nvPr/>
        </p:nvSpPr>
        <p:spPr>
          <a:xfrm>
            <a:off x="5743459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992B2B9-5C14-6940-A71A-E6A62E779DBE}"/>
              </a:ext>
            </a:extLst>
          </p:cNvPr>
          <p:cNvSpPr/>
          <p:nvPr/>
        </p:nvSpPr>
        <p:spPr>
          <a:xfrm>
            <a:off x="4451617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A72709B-D660-F742-A973-D96DA074B241}"/>
              </a:ext>
            </a:extLst>
          </p:cNvPr>
          <p:cNvSpPr/>
          <p:nvPr/>
        </p:nvSpPr>
        <p:spPr>
          <a:xfrm>
            <a:off x="6999908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F0914C4-FE47-494D-89E2-D40F33EC03AA}"/>
              </a:ext>
            </a:extLst>
          </p:cNvPr>
          <p:cNvSpPr/>
          <p:nvPr/>
        </p:nvSpPr>
        <p:spPr>
          <a:xfrm>
            <a:off x="5708066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50642FB-AF4E-3043-AB8F-F666B465A02F}"/>
              </a:ext>
            </a:extLst>
          </p:cNvPr>
          <p:cNvSpPr/>
          <p:nvPr/>
        </p:nvSpPr>
        <p:spPr>
          <a:xfrm>
            <a:off x="4416224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D988106-BC3D-A348-8917-942F6A71E863}"/>
              </a:ext>
            </a:extLst>
          </p:cNvPr>
          <p:cNvSpPr/>
          <p:nvPr/>
        </p:nvSpPr>
        <p:spPr>
          <a:xfrm>
            <a:off x="3124382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FE96A07-73F6-CE46-9845-5623ED82ED4A}"/>
              </a:ext>
            </a:extLst>
          </p:cNvPr>
          <p:cNvSpPr/>
          <p:nvPr/>
        </p:nvSpPr>
        <p:spPr>
          <a:xfrm>
            <a:off x="1832540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5FFCFC3-D41C-1345-9F89-A2C7AB727150}"/>
              </a:ext>
            </a:extLst>
          </p:cNvPr>
          <p:cNvSpPr/>
          <p:nvPr/>
        </p:nvSpPr>
        <p:spPr>
          <a:xfrm>
            <a:off x="7061314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C7633D-DDF9-8E4E-AE74-42020903636A}"/>
              </a:ext>
            </a:extLst>
          </p:cNvPr>
          <p:cNvSpPr/>
          <p:nvPr/>
        </p:nvSpPr>
        <p:spPr>
          <a:xfrm>
            <a:off x="5769472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3FCBB07-E07C-E543-9282-3C49895ABC8B}"/>
              </a:ext>
            </a:extLst>
          </p:cNvPr>
          <p:cNvSpPr/>
          <p:nvPr/>
        </p:nvSpPr>
        <p:spPr>
          <a:xfrm>
            <a:off x="4477630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A641094-4156-2945-9693-770564690D7B}"/>
              </a:ext>
            </a:extLst>
          </p:cNvPr>
          <p:cNvSpPr/>
          <p:nvPr/>
        </p:nvSpPr>
        <p:spPr>
          <a:xfrm>
            <a:off x="3185788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C177068-4B9A-9F43-89A4-0BEDDDFD987B}"/>
              </a:ext>
            </a:extLst>
          </p:cNvPr>
          <p:cNvSpPr/>
          <p:nvPr/>
        </p:nvSpPr>
        <p:spPr>
          <a:xfrm>
            <a:off x="1893946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80506C8-4DE4-BE43-85BE-B5EDCD50678D}"/>
              </a:ext>
            </a:extLst>
          </p:cNvPr>
          <p:cNvSpPr/>
          <p:nvPr/>
        </p:nvSpPr>
        <p:spPr>
          <a:xfrm>
            <a:off x="6976078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57CD1EC-7336-6647-940E-8986E7838AA9}"/>
              </a:ext>
            </a:extLst>
          </p:cNvPr>
          <p:cNvSpPr/>
          <p:nvPr/>
        </p:nvSpPr>
        <p:spPr>
          <a:xfrm>
            <a:off x="5684236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C2956C-105C-B545-8679-F4743DA85142}"/>
              </a:ext>
            </a:extLst>
          </p:cNvPr>
          <p:cNvSpPr/>
          <p:nvPr/>
        </p:nvSpPr>
        <p:spPr>
          <a:xfrm>
            <a:off x="4392394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A499525-66D1-C546-BDFD-C2A774F8FEC0}"/>
              </a:ext>
            </a:extLst>
          </p:cNvPr>
          <p:cNvSpPr/>
          <p:nvPr/>
        </p:nvSpPr>
        <p:spPr>
          <a:xfrm>
            <a:off x="3100552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6611230-A3EA-0944-908D-3E633A457431}"/>
              </a:ext>
            </a:extLst>
          </p:cNvPr>
          <p:cNvSpPr/>
          <p:nvPr/>
        </p:nvSpPr>
        <p:spPr>
          <a:xfrm>
            <a:off x="1808710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B76C112-A6BD-9841-A70F-555CAFECFAC6}"/>
              </a:ext>
            </a:extLst>
          </p:cNvPr>
          <p:cNvSpPr/>
          <p:nvPr/>
        </p:nvSpPr>
        <p:spPr>
          <a:xfrm>
            <a:off x="6766906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EE9DD00-EFF8-C846-8837-3F4DA9FD1592}"/>
              </a:ext>
            </a:extLst>
          </p:cNvPr>
          <p:cNvSpPr/>
          <p:nvPr/>
        </p:nvSpPr>
        <p:spPr>
          <a:xfrm>
            <a:off x="5475064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4AA10E4-47EE-4045-839F-F6BE3A9265EA}"/>
              </a:ext>
            </a:extLst>
          </p:cNvPr>
          <p:cNvSpPr/>
          <p:nvPr/>
        </p:nvSpPr>
        <p:spPr>
          <a:xfrm>
            <a:off x="4183222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C1AFF77-E78B-9046-9F32-944A86661D58}"/>
              </a:ext>
            </a:extLst>
          </p:cNvPr>
          <p:cNvSpPr/>
          <p:nvPr/>
        </p:nvSpPr>
        <p:spPr>
          <a:xfrm>
            <a:off x="2891380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DCC5E68-94A5-7444-867D-089A9FE6C56C}"/>
              </a:ext>
            </a:extLst>
          </p:cNvPr>
          <p:cNvSpPr/>
          <p:nvPr/>
        </p:nvSpPr>
        <p:spPr>
          <a:xfrm>
            <a:off x="1599538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227957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6-Point Star 76">
            <a:extLst>
              <a:ext uri="{FF2B5EF4-FFF2-40B4-BE49-F238E27FC236}">
                <a16:creationId xmlns:a16="http://schemas.microsoft.com/office/drawing/2014/main" id="{D1C134EA-8514-B145-810F-45F7F8DE10D6}"/>
              </a:ext>
            </a:extLst>
          </p:cNvPr>
          <p:cNvSpPr/>
          <p:nvPr/>
        </p:nvSpPr>
        <p:spPr>
          <a:xfrm>
            <a:off x="866109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6-Point Star 76">
            <a:extLst>
              <a:ext uri="{FF2B5EF4-FFF2-40B4-BE49-F238E27FC236}">
                <a16:creationId xmlns:a16="http://schemas.microsoft.com/office/drawing/2014/main" id="{2895F8E2-63C4-F44C-95DF-D81569D81578}"/>
              </a:ext>
            </a:extLst>
          </p:cNvPr>
          <p:cNvSpPr/>
          <p:nvPr/>
        </p:nvSpPr>
        <p:spPr>
          <a:xfrm>
            <a:off x="882834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6-Point Star 76">
            <a:extLst>
              <a:ext uri="{FF2B5EF4-FFF2-40B4-BE49-F238E27FC236}">
                <a16:creationId xmlns:a16="http://schemas.microsoft.com/office/drawing/2014/main" id="{77C07641-589D-D444-9C8B-7711BEBA3F71}"/>
              </a:ext>
            </a:extLst>
          </p:cNvPr>
          <p:cNvSpPr/>
          <p:nvPr/>
        </p:nvSpPr>
        <p:spPr>
          <a:xfrm>
            <a:off x="899560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6-Point Star 76">
            <a:extLst>
              <a:ext uri="{FF2B5EF4-FFF2-40B4-BE49-F238E27FC236}">
                <a16:creationId xmlns:a16="http://schemas.microsoft.com/office/drawing/2014/main" id="{52C39E32-2177-C046-9E6E-23ADAE4CB252}"/>
              </a:ext>
            </a:extLst>
          </p:cNvPr>
          <p:cNvSpPr/>
          <p:nvPr/>
        </p:nvSpPr>
        <p:spPr>
          <a:xfrm>
            <a:off x="916285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6-Point Star 76">
            <a:extLst>
              <a:ext uri="{FF2B5EF4-FFF2-40B4-BE49-F238E27FC236}">
                <a16:creationId xmlns:a16="http://schemas.microsoft.com/office/drawing/2014/main" id="{0A9DAD6C-F581-104A-9E36-B72DBD597B3F}"/>
              </a:ext>
            </a:extLst>
          </p:cNvPr>
          <p:cNvSpPr/>
          <p:nvPr/>
        </p:nvSpPr>
        <p:spPr>
          <a:xfrm>
            <a:off x="9330111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557633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188730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216985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54665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969274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7298950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62862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958302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828797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6EEC6-56F1-E443-BA50-2C04BD32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" y="12979399"/>
            <a:ext cx="673296" cy="792113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9C5D249-927A-C443-9C28-E25954DCF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071" y="10387389"/>
            <a:ext cx="673296" cy="792113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4" y="7971089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78" y="548985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79" y="3025107"/>
            <a:ext cx="673296" cy="79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E1B7C-3CEF-1E4A-A05E-B2D99691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32126" y="11903197"/>
            <a:ext cx="567137" cy="71638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C7768BA-DD05-C646-995C-5DCAC49F6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74452" y="6900538"/>
            <a:ext cx="567137" cy="71638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FA29DDD-ABF5-314B-A5F9-AED397768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3107116" y="1981072"/>
            <a:ext cx="567137" cy="7163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8EDE721A-DB87-F343-AA1E-284A0402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161922" y="9518147"/>
            <a:ext cx="584822" cy="62866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CB6D44A-0F99-F34C-AD17-C1596B7F4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200993" y="4489089"/>
            <a:ext cx="584822" cy="628663"/>
          </a:xfrm>
          <a:prstGeom prst="rect">
            <a:avLst/>
          </a:prstGeom>
        </p:spPr>
      </p:pic>
      <p:pic>
        <p:nvPicPr>
          <p:cNvPr id="332" name="Picture 7">
            <a:extLst>
              <a:ext uri="{FF2B5EF4-FFF2-40B4-BE49-F238E27FC236}">
                <a16:creationId xmlns:a16="http://schemas.microsoft.com/office/drawing/2014/main" id="{934CDDD2-B30E-9944-9BE3-5DC8276B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898" y="14681814"/>
            <a:ext cx="1429391" cy="4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444E0061-E83C-2342-9332-FEF7BCF7A48A}"/>
              </a:ext>
            </a:extLst>
          </p:cNvPr>
          <p:cNvGraphicFramePr>
            <a:graphicFrameLocks noGrp="1"/>
          </p:cNvGraphicFramePr>
          <p:nvPr/>
        </p:nvGraphicFramePr>
        <p:xfrm>
          <a:off x="320686" y="1640766"/>
          <a:ext cx="2266690" cy="360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172">
                  <a:extLst>
                    <a:ext uri="{9D8B030D-6E8A-4147-A177-3AD203B41FA5}">
                      <a16:colId xmlns:a16="http://schemas.microsoft.com/office/drawing/2014/main" val="3185464999"/>
                    </a:ext>
                  </a:extLst>
                </a:gridCol>
                <a:gridCol w="1632518">
                  <a:extLst>
                    <a:ext uri="{9D8B030D-6E8A-4147-A177-3AD203B41FA5}">
                      <a16:colId xmlns:a16="http://schemas.microsoft.com/office/drawing/2014/main" val="4156271430"/>
                    </a:ext>
                  </a:extLst>
                </a:gridCol>
              </a:tblGrid>
              <a:tr h="3000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Year 11 Survival Top Tips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24924"/>
                  </a:ext>
                </a:extLst>
              </a:tr>
              <a:tr h="684437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and revise vocabulary regularly, approximately 30 words a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5608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Listen to music in the target language and try to translate the lyrics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0817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Practise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verb conjugation regularly: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Memrise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Conjuguemos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WordReference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help!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916198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Use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Youtube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to help you with your pronunciation: try The Mimic 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1033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Ensure you are solid on the 100 most common words in the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572172"/>
                  </a:ext>
                </a:extLst>
              </a:tr>
            </a:tbl>
          </a:graphicData>
        </a:graphic>
      </p:graphicFrame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183057" y="1206192"/>
            <a:ext cx="1250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SKILS DEVELOPED</a:t>
            </a:r>
            <a:endParaRPr lang="en-US" sz="1100" dirty="0"/>
          </a:p>
        </p:txBody>
      </p:sp>
      <p:pic>
        <p:nvPicPr>
          <p:cNvPr id="1074" name="Picture 50" descr="rosette Icon 164431">
            <a:extLst>
              <a:ext uri="{FF2B5EF4-FFF2-40B4-BE49-F238E27FC236}">
                <a16:creationId xmlns:a16="http://schemas.microsoft.com/office/drawing/2014/main" id="{019F9F30-629C-C24F-BB77-810F08FF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537" y="5280699"/>
            <a:ext cx="631367" cy="631367"/>
          </a:xfrm>
          <a:prstGeom prst="rect">
            <a:avLst/>
          </a:prstGeom>
          <a:noFill/>
        </p:spPr>
      </p:pic>
      <p:pic>
        <p:nvPicPr>
          <p:cNvPr id="233" name="Picture 7">
            <a:extLst>
              <a:ext uri="{FF2B5EF4-FFF2-40B4-BE49-F238E27FC236}">
                <a16:creationId xmlns:a16="http://schemas.microsoft.com/office/drawing/2014/main" id="{CA67A7EF-ADC2-2A4D-9082-CCAF9B42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304" y="16388464"/>
            <a:ext cx="3563983" cy="107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9" y="503403"/>
            <a:ext cx="745190" cy="528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09" y="477576"/>
            <a:ext cx="773578" cy="528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7" name="Picture 24" descr="Icon&#10;&#10;Description automatically generated">
            <a:extLst>
              <a:ext uri="{FF2B5EF4-FFF2-40B4-BE49-F238E27FC236}">
                <a16:creationId xmlns:a16="http://schemas.microsoft.com/office/drawing/2014/main" id="{444617B9-2C22-B5F7-FBE3-30EB37CE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55" y="8009712"/>
            <a:ext cx="564840" cy="54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Volunteer, Poster, Illustrator, Design">
            <a:extLst>
              <a:ext uri="{FF2B5EF4-FFF2-40B4-BE49-F238E27FC236}">
                <a16:creationId xmlns:a16="http://schemas.microsoft.com/office/drawing/2014/main" id="{1E2A74EA-561E-1E33-0DE9-B690E2EA7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13" y="9837768"/>
            <a:ext cx="1033584" cy="9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Diversity, Cultures, Worldwide, Network">
            <a:extLst>
              <a:ext uri="{FF2B5EF4-FFF2-40B4-BE49-F238E27FC236}">
                <a16:creationId xmlns:a16="http://schemas.microsoft.com/office/drawing/2014/main" id="{904AC2F2-EC00-F55E-1B63-F2143DD6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86" y="10754280"/>
            <a:ext cx="946889" cy="10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C1B648-4CF5-B58B-D091-F8C9395AC421}"/>
              </a:ext>
            </a:extLst>
          </p:cNvPr>
          <p:cNvSpPr/>
          <p:nvPr/>
        </p:nvSpPr>
        <p:spPr>
          <a:xfrm>
            <a:off x="3959681" y="11769617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4AF71C-E8EC-B762-C2E4-C4BB580BDB56}"/>
              </a:ext>
            </a:extLst>
          </p:cNvPr>
          <p:cNvSpPr/>
          <p:nvPr/>
        </p:nvSpPr>
        <p:spPr>
          <a:xfrm>
            <a:off x="4321224" y="4302663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Revision of topics</a:t>
            </a:r>
          </a:p>
          <a:p>
            <a:pPr algn="ctr"/>
            <a:r>
              <a:rPr lang="en-GB" sz="1400" u="sng" dirty="0">
                <a:solidFill>
                  <a:schemeClr val="tx1"/>
                </a:solidFill>
              </a:rPr>
              <a:t>Exam Skills  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B628EE-38E1-AF80-58BA-924A09FAD1BA}"/>
              </a:ext>
            </a:extLst>
          </p:cNvPr>
          <p:cNvSpPr txBox="1"/>
          <p:nvPr/>
        </p:nvSpPr>
        <p:spPr>
          <a:xfrm>
            <a:off x="2608546" y="4962095"/>
            <a:ext cx="44589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Exam preparation @ topical review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1_Identity and Culture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2_Local area, holiday and travel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3 _ School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4 _Future aspirations, study and work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5_International and global dimensions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Productive skills- Speaking, writing and translations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Receptive skills_ Listening &amp; reading strategies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Grammar_ (tenses, intensifiers, connectives , time phrases and higher complex phrases 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03B0A-8B40-C7F5-37AA-B90FC26B3CE6}"/>
              </a:ext>
            </a:extLst>
          </p:cNvPr>
          <p:cNvSpPr txBox="1"/>
          <p:nvPr/>
        </p:nvSpPr>
        <p:spPr>
          <a:xfrm>
            <a:off x="4446056" y="2037901"/>
            <a:ext cx="35301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 dirty="0"/>
          </a:p>
          <a:p>
            <a:endParaRPr lang="en-US" sz="1200" b="1" u="sng" dirty="0"/>
          </a:p>
          <a:p>
            <a:endParaRPr lang="en-US" sz="1200" b="1" u="sng" dirty="0"/>
          </a:p>
          <a:p>
            <a:r>
              <a:rPr lang="en-US" sz="2800" b="1" u="sng" dirty="0"/>
              <a:t>Exams &amp; End of GCSEs</a:t>
            </a:r>
          </a:p>
          <a:p>
            <a:endParaRPr lang="en-US" sz="2800" b="1" u="sng" dirty="0"/>
          </a:p>
        </p:txBody>
      </p:sp>
      <p:pic>
        <p:nvPicPr>
          <p:cNvPr id="26" name="Picture 2" descr="Pencil, Happy, Jumping, School, Writing">
            <a:extLst>
              <a:ext uri="{FF2B5EF4-FFF2-40B4-BE49-F238E27FC236}">
                <a16:creationId xmlns:a16="http://schemas.microsoft.com/office/drawing/2014/main" id="{A2F79532-3395-60B1-DFB4-7D474B51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02" y="3140384"/>
            <a:ext cx="711972" cy="11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tudy, Laptop, Books, Student, Learning">
            <a:extLst>
              <a:ext uri="{FF2B5EF4-FFF2-40B4-BE49-F238E27FC236}">
                <a16:creationId xmlns:a16="http://schemas.microsoft.com/office/drawing/2014/main" id="{535E9F8B-7182-3253-9928-1606C7E1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3" y="2740671"/>
            <a:ext cx="2682073" cy="14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Literature, Library, Reading, Owl, Book">
            <a:extLst>
              <a:ext uri="{FF2B5EF4-FFF2-40B4-BE49-F238E27FC236}">
                <a16:creationId xmlns:a16="http://schemas.microsoft.com/office/drawing/2014/main" id="{C547D31D-9440-BFA6-62F6-271E77C1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00" y="5059142"/>
            <a:ext cx="1289125" cy="12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Book, Books, Library Books, Reading">
            <a:extLst>
              <a:ext uri="{FF2B5EF4-FFF2-40B4-BE49-F238E27FC236}">
                <a16:creationId xmlns:a16="http://schemas.microsoft.com/office/drawing/2014/main" id="{5A95B608-56E6-DEBC-BECA-E40B054B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85" y="7440177"/>
            <a:ext cx="1689070" cy="16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32631C6-9F2A-3F61-7F56-195FB1E79EF2}"/>
              </a:ext>
            </a:extLst>
          </p:cNvPr>
          <p:cNvSpPr/>
          <p:nvPr/>
        </p:nvSpPr>
        <p:spPr>
          <a:xfrm>
            <a:off x="3825803" y="6807225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9BC4FF-0110-7C20-8396-809AB988A08E}"/>
              </a:ext>
            </a:extLst>
          </p:cNvPr>
          <p:cNvSpPr/>
          <p:nvPr/>
        </p:nvSpPr>
        <p:spPr>
          <a:xfrm>
            <a:off x="3830550" y="9264811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824852" y="10025403"/>
            <a:ext cx="5763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Theme 5 : International and global dimensions- </a:t>
            </a:r>
            <a:r>
              <a:rPr lang="en-US" sz="1100" b="1" u="sng" dirty="0" err="1">
                <a:highlight>
                  <a:srgbClr val="FFFF00"/>
                </a:highlight>
              </a:rPr>
              <a:t>Hacia</a:t>
            </a:r>
            <a:r>
              <a:rPr lang="en-US" sz="1100" b="1" u="sng" dirty="0">
                <a:highlight>
                  <a:srgbClr val="FFFF00"/>
                </a:highlight>
              </a:rPr>
              <a:t> un </a:t>
            </a:r>
            <a:r>
              <a:rPr lang="en-US" sz="1100" b="1" u="sng" dirty="0" err="1">
                <a:highlight>
                  <a:srgbClr val="FFFF00"/>
                </a:highlight>
              </a:rPr>
              <a:t>mundo</a:t>
            </a:r>
            <a:r>
              <a:rPr lang="en-US" sz="1100" b="1" u="sng" dirty="0">
                <a:highlight>
                  <a:srgbClr val="FFFF00"/>
                </a:highlight>
              </a:rPr>
              <a:t> </a:t>
            </a:r>
            <a:r>
              <a:rPr lang="en-US" sz="1100" b="1" u="sng" dirty="0" err="1">
                <a:highlight>
                  <a:srgbClr val="FFFF00"/>
                </a:highlight>
              </a:rPr>
              <a:t>mejor</a:t>
            </a:r>
            <a:r>
              <a:rPr lang="en-US" sz="1100" b="1" u="sng" dirty="0">
                <a:highlight>
                  <a:srgbClr val="FFFF00"/>
                </a:highlight>
              </a:rPr>
              <a:t>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Describing type o houses using adjectival agreement.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Talking about environment; Se </a:t>
            </a:r>
            <a:r>
              <a:rPr lang="en-US" sz="1100" dirty="0" err="1"/>
              <a:t>debería</a:t>
            </a:r>
            <a:r>
              <a:rPr lang="en-US" sz="1100" dirty="0"/>
              <a:t> + infinitive.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Healthy eating and diet related problems; using present and near future tenses together.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Using superlative and the present subjunctive to talk about global issues.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Voluntary work and experiences.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Using modal verbs/ conditional tense to talk about what the government should do to help.</a:t>
            </a:r>
          </a:p>
          <a:p>
            <a:endParaRPr lang="en-US" sz="1100" b="1" u="sng" dirty="0">
              <a:highlight>
                <a:srgbClr val="FFFF00"/>
              </a:highlight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432015" y="12558298"/>
            <a:ext cx="7617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highlight>
                  <a:srgbClr val="FFFF00"/>
                </a:highlight>
              </a:rPr>
              <a:t>Theme 1 : _Identity and Culture_ </a:t>
            </a:r>
            <a:r>
              <a:rPr lang="en-US" sz="1050" b="1" u="sng" dirty="0" err="1">
                <a:highlight>
                  <a:srgbClr val="FFFF00"/>
                </a:highlight>
              </a:rPr>
              <a:t>Mi</a:t>
            </a:r>
            <a:r>
              <a:rPr lang="en-US" sz="1050" b="1" u="sng" dirty="0">
                <a:highlight>
                  <a:srgbClr val="FFFF00"/>
                </a:highlight>
              </a:rPr>
              <a:t> </a:t>
            </a:r>
            <a:r>
              <a:rPr lang="en-US" sz="1050" b="1" u="sng" dirty="0" err="1">
                <a:highlight>
                  <a:srgbClr val="FFFF00"/>
                </a:highlight>
              </a:rPr>
              <a:t>gente</a:t>
            </a:r>
            <a:r>
              <a:rPr lang="en-US" sz="1050" b="1" u="sng" dirty="0">
                <a:highlight>
                  <a:srgbClr val="FFFF00"/>
                </a:highlight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Talking about socializing and family; using para with infinitives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Describing people; using adjectival agreement.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Talking about friends and family; revising possessive adjectives (mi, </a:t>
            </a:r>
            <a:r>
              <a:rPr lang="en-US" sz="1050" dirty="0" err="1"/>
              <a:t>tu</a:t>
            </a:r>
            <a:r>
              <a:rPr lang="en-US" sz="1050" dirty="0"/>
              <a:t>, </a:t>
            </a:r>
            <a:r>
              <a:rPr lang="en-US" sz="1050" dirty="0" err="1"/>
              <a:t>su</a:t>
            </a:r>
            <a:r>
              <a:rPr lang="en-US" sz="1050" dirty="0"/>
              <a:t>, </a:t>
            </a:r>
            <a:r>
              <a:rPr lang="en-US" sz="1050" dirty="0" err="1"/>
              <a:t>nuestro</a:t>
            </a:r>
            <a:r>
              <a:rPr lang="en-US" sz="1050" dirty="0"/>
              <a:t>, </a:t>
            </a:r>
            <a:r>
              <a:rPr lang="en-US" sz="1050" dirty="0" err="1"/>
              <a:t>vuestro</a:t>
            </a:r>
            <a:r>
              <a:rPr lang="en-US" sz="1050" dirty="0"/>
              <a:t>, </a:t>
            </a:r>
            <a:r>
              <a:rPr lang="en-US" sz="1050" dirty="0" err="1"/>
              <a:t>su</a:t>
            </a:r>
            <a:r>
              <a:rPr lang="en-US" sz="1050" dirty="0"/>
              <a:t>) and using verbs in the present tense.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Talking about social networks.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Talking about reading preferences; using a range of connectives and </a:t>
            </a:r>
            <a:r>
              <a:rPr lang="en-US" sz="1050" dirty="0" err="1"/>
              <a:t>cognising</a:t>
            </a:r>
            <a:r>
              <a:rPr lang="en-US" sz="1050" dirty="0"/>
              <a:t> similar ideas expressed differently.</a:t>
            </a:r>
          </a:p>
          <a:p>
            <a:r>
              <a:rPr lang="en-US" sz="1050" b="1" u="sng" dirty="0">
                <a:highlight>
                  <a:srgbClr val="FFFF00"/>
                </a:highlight>
              </a:rPr>
              <a:t>Theme 1 : Identity and Culture_ </a:t>
            </a:r>
            <a:r>
              <a:rPr lang="en-US" sz="1050" b="1" u="sng" dirty="0" err="1">
                <a:highlight>
                  <a:srgbClr val="FFFF00"/>
                </a:highlight>
              </a:rPr>
              <a:t>intereses</a:t>
            </a:r>
            <a:r>
              <a:rPr lang="en-US" sz="1050" b="1" u="sng" dirty="0">
                <a:highlight>
                  <a:srgbClr val="FFFF00"/>
                </a:highlight>
              </a:rPr>
              <a:t> e </a:t>
            </a:r>
            <a:r>
              <a:rPr lang="en-US" sz="1050" b="1" u="sng" dirty="0" err="1">
                <a:highlight>
                  <a:srgbClr val="FFFF00"/>
                </a:highlight>
              </a:rPr>
              <a:t>influencias</a:t>
            </a:r>
            <a:r>
              <a:rPr lang="en-US" sz="1050" b="1" u="sng" dirty="0">
                <a:highlight>
                  <a:srgbClr val="FFFF00"/>
                </a:highlight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Talking about free-time activities using different tenses.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Giving opinions about TV programs and films; using adjectival agreement.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Talking about what you usually do; using soler + infinitive.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Talking about sports; using the imperfect tense to say what you used to do.</a:t>
            </a:r>
          </a:p>
          <a:p>
            <a:endParaRPr lang="en-US" sz="1050" b="1" u="sng" dirty="0">
              <a:highlight>
                <a:srgbClr val="FFFF00"/>
              </a:highlight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5B628EE-38E1-AF80-58BA-924A09FAD1BA}"/>
              </a:ext>
            </a:extLst>
          </p:cNvPr>
          <p:cNvSpPr txBox="1"/>
          <p:nvPr/>
        </p:nvSpPr>
        <p:spPr>
          <a:xfrm>
            <a:off x="2196220" y="7476704"/>
            <a:ext cx="44589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Exam preparation @ topical review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1_Identity and Culture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2_Local area, holiday and travel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3 _ School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4 _Future aspirations, study and work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5_International and global dimensions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Productive skills- Speaking, writing and translations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Receptive skills_ Listening &amp; reading strategies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Grammar_ (tenses, intensifiers, connectives , time phrases and higher complex phrases ) </a:t>
            </a:r>
          </a:p>
        </p:txBody>
      </p:sp>
      <p:pic>
        <p:nvPicPr>
          <p:cNvPr id="179" name="Graphic 449" descr="Family with boy">
            <a:extLst>
              <a:ext uri="{FF2B5EF4-FFF2-40B4-BE49-F238E27FC236}">
                <a16:creationId xmlns:a16="http://schemas.microsoft.com/office/drawing/2014/main" id="{DD978639-592B-1387-4B0F-06FB83944C6D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27320" y="13759109"/>
            <a:ext cx="880419" cy="652867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67146" y="12310321"/>
            <a:ext cx="1015612" cy="742347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7745" y="13689470"/>
            <a:ext cx="761471" cy="761471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57488" y="12617921"/>
            <a:ext cx="1177103" cy="3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AD2F58FADD844AE464D074C4D803D" ma:contentTypeVersion="7" ma:contentTypeDescription="Create a new document." ma:contentTypeScope="" ma:versionID="8eaccf2205f5295727d522382a7cbba4">
  <xsd:schema xmlns:xsd="http://www.w3.org/2001/XMLSchema" xmlns:xs="http://www.w3.org/2001/XMLSchema" xmlns:p="http://schemas.microsoft.com/office/2006/metadata/properties" xmlns:ns2="76f0e5fe-9066-4267-9f47-242420d34976" targetNamespace="http://schemas.microsoft.com/office/2006/metadata/properties" ma:root="true" ma:fieldsID="2387cd5b161af8655ee851b16f6a330e" ns2:_="">
    <xsd:import namespace="76f0e5fe-9066-4267-9f47-242420d349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0e5fe-9066-4267-9f47-242420d34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63BF7F-2BC0-4F1A-9C8F-D9EB543D20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CBDF50-F91E-48A3-909A-00955FB80A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78538-71F1-4661-967A-72B730475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0e5fe-9066-4267-9f47-242420d349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30296</TotalTime>
  <Words>2632</Words>
  <Application>Microsoft Office PowerPoint</Application>
  <PresentationFormat>Custom</PresentationFormat>
  <Paragraphs>426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kchayes</dc:creator>
  <cp:lastModifiedBy>Ms Rida</cp:lastModifiedBy>
  <cp:revision>363</cp:revision>
  <cp:lastPrinted>2018-09-02T17:44:52Z</cp:lastPrinted>
  <dcterms:created xsi:type="dcterms:W3CDTF">2018-02-08T08:28:53Z</dcterms:created>
  <dcterms:modified xsi:type="dcterms:W3CDTF">2024-11-11T21:59:54Z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0x010100293AD2F58FADD844AE464D074C4D803D</vt:lpwstr>
  </property>
</Properties>
</file>